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77"/>
  </p:notesMasterIdLst>
  <p:sldIdLst>
    <p:sldId id="256" r:id="rId2"/>
    <p:sldId id="257" r:id="rId3"/>
    <p:sldId id="258" r:id="rId4"/>
    <p:sldId id="259" r:id="rId5"/>
    <p:sldId id="329" r:id="rId6"/>
    <p:sldId id="331" r:id="rId7"/>
    <p:sldId id="260" r:id="rId8"/>
    <p:sldId id="261" r:id="rId9"/>
    <p:sldId id="262" r:id="rId10"/>
    <p:sldId id="263" r:id="rId11"/>
    <p:sldId id="264" r:id="rId12"/>
    <p:sldId id="265" r:id="rId13"/>
    <p:sldId id="266" r:id="rId14"/>
    <p:sldId id="267" r:id="rId15"/>
    <p:sldId id="268" r:id="rId16"/>
    <p:sldId id="269" r:id="rId17"/>
    <p:sldId id="270" r:id="rId18"/>
    <p:sldId id="307" r:id="rId19"/>
    <p:sldId id="271" r:id="rId20"/>
    <p:sldId id="272" r:id="rId21"/>
    <p:sldId id="273" r:id="rId22"/>
    <p:sldId id="274" r:id="rId23"/>
    <p:sldId id="275" r:id="rId24"/>
    <p:sldId id="308" r:id="rId25"/>
    <p:sldId id="309" r:id="rId26"/>
    <p:sldId id="276" r:id="rId27"/>
    <p:sldId id="277" r:id="rId28"/>
    <p:sldId id="278" r:id="rId29"/>
    <p:sldId id="310" r:id="rId30"/>
    <p:sldId id="279" r:id="rId31"/>
    <p:sldId id="280" r:id="rId32"/>
    <p:sldId id="311" r:id="rId33"/>
    <p:sldId id="281" r:id="rId34"/>
    <p:sldId id="282" r:id="rId35"/>
    <p:sldId id="313" r:id="rId36"/>
    <p:sldId id="312" r:id="rId37"/>
    <p:sldId id="283" r:id="rId38"/>
    <p:sldId id="314" r:id="rId39"/>
    <p:sldId id="315" r:id="rId40"/>
    <p:sldId id="284" r:id="rId41"/>
    <p:sldId id="316" r:id="rId42"/>
    <p:sldId id="285" r:id="rId43"/>
    <p:sldId id="317" r:id="rId44"/>
    <p:sldId id="318" r:id="rId45"/>
    <p:sldId id="287" r:id="rId46"/>
    <p:sldId id="332" r:id="rId47"/>
    <p:sldId id="288" r:id="rId48"/>
    <p:sldId id="289" r:id="rId49"/>
    <p:sldId id="319" r:id="rId50"/>
    <p:sldId id="290" r:id="rId51"/>
    <p:sldId id="320" r:id="rId52"/>
    <p:sldId id="321" r:id="rId53"/>
    <p:sldId id="291" r:id="rId54"/>
    <p:sldId id="292" r:id="rId55"/>
    <p:sldId id="293" r:id="rId56"/>
    <p:sldId id="294" r:id="rId57"/>
    <p:sldId id="322" r:id="rId58"/>
    <p:sldId id="295" r:id="rId59"/>
    <p:sldId id="323" r:id="rId60"/>
    <p:sldId id="296" r:id="rId61"/>
    <p:sldId id="297" r:id="rId62"/>
    <p:sldId id="324" r:id="rId63"/>
    <p:sldId id="298" r:id="rId64"/>
    <p:sldId id="299" r:id="rId65"/>
    <p:sldId id="325" r:id="rId66"/>
    <p:sldId id="300" r:id="rId67"/>
    <p:sldId id="326" r:id="rId68"/>
    <p:sldId id="301" r:id="rId69"/>
    <p:sldId id="333" r:id="rId70"/>
    <p:sldId id="302" r:id="rId71"/>
    <p:sldId id="327" r:id="rId72"/>
    <p:sldId id="303" r:id="rId73"/>
    <p:sldId id="328" r:id="rId74"/>
    <p:sldId id="305" r:id="rId75"/>
    <p:sldId id="306" r:id="rId7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924" y="22"/>
      </p:cViewPr>
      <p:guideLst>
        <p:guide orient="horz" pos="2160"/>
        <p:guide pos="2880"/>
      </p:guideLst>
    </p:cSldViewPr>
  </p:slideViewPr>
  <p:notesTextViewPr>
    <p:cViewPr>
      <p:scale>
        <a:sx n="1" d="1"/>
        <a:sy n="1" d="1"/>
      </p:scale>
      <p:origin x="0" y="0"/>
    </p:cViewPr>
  </p:notesTextViewPr>
  <p:sorterViewPr>
    <p:cViewPr>
      <p:scale>
        <a:sx n="100" d="100"/>
        <a:sy n="100" d="100"/>
      </p:scale>
      <p:origin x="0" y="-272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37893F-57BE-4643-93C8-080AD0929D0E}" type="datetimeFigureOut">
              <a:rPr lang="pt-BR" smtClean="0"/>
              <a:t>19/07/2015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62EF48-8952-4E42-B541-526CC22AD6B8}" type="slidenum">
              <a:rPr lang="pt-BR" smtClean="0"/>
              <a:t>‹N°›</a:t>
            </a:fld>
            <a:endParaRPr lang="pt-BR"/>
          </a:p>
        </p:txBody>
      </p:sp>
    </p:spTree>
    <p:extLst>
      <p:ext uri="{BB962C8B-B14F-4D97-AF65-F5344CB8AC3E}">
        <p14:creationId xmlns:p14="http://schemas.microsoft.com/office/powerpoint/2010/main" val="2394419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11D54F85-F411-497F-A2A1-930A7CF775F9}" type="datetime1">
              <a:rPr lang="pt-BR" smtClean="0"/>
              <a:t>19/07/2015</a:t>
            </a:fld>
            <a:endParaRPr lang="pt-B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D2D54FD4-E6A3-4A1F-8C5C-1619D1E75EAA}" type="slidenum">
              <a:rPr lang="pt-BR" smtClean="0"/>
              <a:t>‹N°›</a:t>
            </a:fld>
            <a:endParaRPr lang="pt-BR"/>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pt-B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pt-BR" smtClean="0"/>
              <a:t>Clique para editar o título mestre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FA092C8C-CE43-4E97-8041-5B43ACDD0AAB}" type="datetime1">
              <a:rPr lang="pt-BR" smtClean="0"/>
              <a:t>19/07/2015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2D54FD4-E6A3-4A1F-8C5C-1619D1E75EAA}" type="slidenum">
              <a:rPr lang="pt-BR" smtClean="0"/>
              <a:t>‹N°›</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7C47B419-E3B3-4598-9867-FBA5EC8C9E6D}" type="datetime1">
              <a:rPr lang="pt-BR" smtClean="0"/>
              <a:t>19/07/2015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D2D54FD4-E6A3-4A1F-8C5C-1619D1E75EAA}" type="slidenum">
              <a:rPr lang="pt-BR" smtClean="0"/>
              <a:t>‹N°›</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1259051D-5405-456F-A75C-47128AFE675D}" type="datetime1">
              <a:rPr lang="pt-BR" smtClean="0"/>
              <a:t>19/07/2015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2D54FD4-E6A3-4A1F-8C5C-1619D1E75EAA}" type="slidenum">
              <a:rPr lang="pt-BR" smtClean="0"/>
              <a:t>‹N°›</a:t>
            </a:fld>
            <a:endParaRPr lang="pt-BR"/>
          </a:p>
        </p:txBody>
      </p:sp>
      <p:sp>
        <p:nvSpPr>
          <p:cNvPr id="7" name="Title 6"/>
          <p:cNvSpPr>
            <a:spLocks noGrp="1"/>
          </p:cNvSpPr>
          <p:nvPr>
            <p:ph type="title"/>
          </p:nvPr>
        </p:nvSpPr>
        <p:spPr/>
        <p:txBody>
          <a:bodyPr/>
          <a:lstStyle/>
          <a:p>
            <a:r>
              <a:rPr lang="pt-BR" smtClean="0"/>
              <a:t>Clique para editar o título mestre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9" name="Date Placeholder 8"/>
          <p:cNvSpPr>
            <a:spLocks noGrp="1"/>
          </p:cNvSpPr>
          <p:nvPr>
            <p:ph type="dt" sz="half" idx="10"/>
          </p:nvPr>
        </p:nvSpPr>
        <p:spPr/>
        <p:txBody>
          <a:bodyPr/>
          <a:lstStyle>
            <a:lvl1pPr>
              <a:defRPr>
                <a:solidFill>
                  <a:srgbClr val="FFFFFF"/>
                </a:solidFill>
              </a:defRPr>
            </a:lvl1pPr>
          </a:lstStyle>
          <a:p>
            <a:fld id="{05C0E7A7-D2D8-4ACF-AE33-52C55B86A712}" type="datetime1">
              <a:rPr lang="pt-BR" smtClean="0"/>
              <a:t>19/07/2015</a:t>
            </a:fld>
            <a:endParaRPr lang="pt-BR"/>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D2D54FD4-E6A3-4A1F-8C5C-1619D1E75EAA}" type="slidenum">
              <a:rPr lang="pt-BR" smtClean="0"/>
              <a:t>‹N°›</a:t>
            </a:fld>
            <a:endParaRPr lang="pt-B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pt-B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pt-BR" smtClean="0"/>
              <a:t>Clique para editar o título mestre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846C4F93-E9C6-4110-BF0D-36D777D1AC2C}" type="datetime1">
              <a:rPr lang="pt-BR" smtClean="0"/>
              <a:t>19/07/2015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2D54FD4-E6A3-4A1F-8C5C-1619D1E75EAA}" type="slidenum">
              <a:rPr lang="pt-BR" smtClean="0"/>
              <a:t>‹N°›</a:t>
            </a:fld>
            <a:endParaRPr lang="pt-BR"/>
          </a:p>
        </p:txBody>
      </p:sp>
      <p:sp>
        <p:nvSpPr>
          <p:cNvPr id="8" name="Title 7"/>
          <p:cNvSpPr>
            <a:spLocks noGrp="1"/>
          </p:cNvSpPr>
          <p:nvPr>
            <p:ph type="title"/>
          </p:nvPr>
        </p:nvSpPr>
        <p:spPr/>
        <p:txBody>
          <a:bodyPr/>
          <a:lstStyle/>
          <a:p>
            <a:r>
              <a:rPr lang="pt-BR" smtClean="0"/>
              <a:t>Clique para editar o título mestre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7CDA8BC1-BD57-4B8F-8A26-ED541205101B}" type="datetime1">
              <a:rPr lang="pt-BR" smtClean="0"/>
              <a:t>19/07/2015</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D2D54FD4-E6A3-4A1F-8C5C-1619D1E75EAA}" type="slidenum">
              <a:rPr lang="pt-BR" smtClean="0"/>
              <a:t>‹N°›</a:t>
            </a:fld>
            <a:endParaRPr lang="pt-BR"/>
          </a:p>
        </p:txBody>
      </p:sp>
      <p:sp>
        <p:nvSpPr>
          <p:cNvPr id="10" name="Title 9"/>
          <p:cNvSpPr>
            <a:spLocks noGrp="1"/>
          </p:cNvSpPr>
          <p:nvPr>
            <p:ph type="title"/>
          </p:nvPr>
        </p:nvSpPr>
        <p:spPr/>
        <p:txBody>
          <a:bodyPr/>
          <a:lstStyle/>
          <a:p>
            <a:r>
              <a:rPr lang="pt-BR" smtClean="0"/>
              <a:t>Clique para editar o título mestre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4A75679-971A-48C2-BA1C-3FDE8295284B}" type="datetime1">
              <a:rPr lang="pt-BR" smtClean="0"/>
              <a:t>19/07/2015</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D2D54FD4-E6A3-4A1F-8C5C-1619D1E75EAA}" type="slidenum">
              <a:rPr lang="pt-BR" smtClean="0"/>
              <a:t>‹N°›</a:t>
            </a:fld>
            <a:endParaRPr lang="pt-BR"/>
          </a:p>
        </p:txBody>
      </p:sp>
      <p:sp>
        <p:nvSpPr>
          <p:cNvPr id="6" name="Title 5"/>
          <p:cNvSpPr>
            <a:spLocks noGrp="1"/>
          </p:cNvSpPr>
          <p:nvPr>
            <p:ph type="title"/>
          </p:nvPr>
        </p:nvSpPr>
        <p:spPr/>
        <p:txBody>
          <a:bodyPr/>
          <a:lstStyle/>
          <a:p>
            <a:r>
              <a:rPr lang="pt-BR" smtClean="0"/>
              <a:t>Clique para editar o título mestre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94EB098-1BA3-4F7C-B179-2F8816A5D01D}" type="datetime1">
              <a:rPr lang="pt-BR" smtClean="0"/>
              <a:t>19/07/2015</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D2D54FD4-E6A3-4A1F-8C5C-1619D1E75EAA}" type="slidenum">
              <a:rPr lang="pt-BR" smtClean="0"/>
              <a:t>‹N°›</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3BDD902E-73A4-4ED2-9DFD-BBDF8A7A44B3}" type="datetime1">
              <a:rPr lang="pt-BR" smtClean="0"/>
              <a:t>19/07/2015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D2D54FD4-E6A3-4A1F-8C5C-1619D1E75EAA}" type="slidenum">
              <a:rPr lang="pt-BR" smtClean="0"/>
              <a:t>‹N°›</a:t>
            </a:fld>
            <a:endParaRPr lang="pt-B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pt-BR" smtClean="0"/>
              <a:t>Clique para editar o título mestre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E1DD1CB0-96A3-42EB-AE45-C6ADF344F3FD}" type="datetime1">
              <a:rPr lang="pt-BR" smtClean="0"/>
              <a:t>19/07/2015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2D54FD4-E6A3-4A1F-8C5C-1619D1E75EAA}" type="slidenum">
              <a:rPr lang="pt-BR" smtClean="0"/>
              <a:t>‹N°›</a:t>
            </a:fld>
            <a:endParaRPr lang="pt-B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pt-BR" smtClean="0"/>
              <a:t>Clique para editar o título mestre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63BC868-7C14-4028-939E-625562E8FD61}" type="datetime1">
              <a:rPr lang="pt-BR" smtClean="0"/>
              <a:t>19/07/2015</a:t>
            </a:fld>
            <a:endParaRPr lang="pt-B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pt-B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D2D54FD4-E6A3-4A1F-8C5C-1619D1E75EAA}" type="slidenum">
              <a:rPr lang="pt-BR" smtClean="0"/>
              <a:t>‹N°›</a:t>
            </a:fld>
            <a:endParaRPr lang="pt-B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lstStyle/>
          <a:p>
            <a:r>
              <a:rPr lang="pt-BR" dirty="0" smtClean="0"/>
              <a:t>Cristina Terra</a:t>
            </a:r>
            <a:endParaRPr lang="pt-BR" dirty="0"/>
          </a:p>
        </p:txBody>
      </p:sp>
      <p:sp>
        <p:nvSpPr>
          <p:cNvPr id="2" name="Título 1"/>
          <p:cNvSpPr>
            <a:spLocks noGrp="1"/>
          </p:cNvSpPr>
          <p:nvPr>
            <p:ph type="title"/>
          </p:nvPr>
        </p:nvSpPr>
        <p:spPr/>
        <p:txBody>
          <a:bodyPr>
            <a:normAutofit/>
          </a:bodyPr>
          <a:lstStyle/>
          <a:p>
            <a:r>
              <a:rPr lang="en-US" sz="3200" dirty="0"/>
              <a:t>Principles of International Finance and Open Economy</a:t>
            </a:r>
            <a:r>
              <a:rPr lang="en-US" sz="1600" dirty="0"/>
              <a:t> </a:t>
            </a:r>
            <a:r>
              <a:rPr lang="en-US" sz="3200" dirty="0" smtClean="0"/>
              <a:t>Macroeconomics</a:t>
            </a:r>
            <a:endParaRPr lang="pt-BR" sz="7200" dirty="0"/>
          </a:p>
        </p:txBody>
      </p:sp>
      <p:sp>
        <p:nvSpPr>
          <p:cNvPr id="4" name="Espaço Reservado para Número de Slide 3"/>
          <p:cNvSpPr>
            <a:spLocks noGrp="1"/>
          </p:cNvSpPr>
          <p:nvPr>
            <p:ph type="sldNum" sz="quarter" idx="11"/>
          </p:nvPr>
        </p:nvSpPr>
        <p:spPr/>
        <p:txBody>
          <a:bodyPr/>
          <a:lstStyle/>
          <a:p>
            <a:fld id="{D2D54FD4-E6A3-4A1F-8C5C-1619D1E75EAA}" type="slidenum">
              <a:rPr lang="pt-BR" smtClean="0"/>
              <a:t>1</a:t>
            </a:fld>
            <a:endParaRPr lang="pt-BR"/>
          </a:p>
        </p:txBody>
      </p:sp>
    </p:spTree>
    <p:extLst>
      <p:ext uri="{BB962C8B-B14F-4D97-AF65-F5344CB8AC3E}">
        <p14:creationId xmlns:p14="http://schemas.microsoft.com/office/powerpoint/2010/main" val="578501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45720" indent="0">
              <a:buNone/>
            </a:pPr>
            <a:r>
              <a:rPr lang="en-US" b="1" dirty="0"/>
              <a:t>The </a:t>
            </a:r>
            <a:r>
              <a:rPr lang="en-US" b="1" dirty="0" smtClean="0"/>
              <a:t>Goods Market</a:t>
            </a:r>
            <a:endParaRPr lang="en-US" dirty="0"/>
          </a:p>
          <a:p>
            <a:endParaRPr lang="en-US" dirty="0"/>
          </a:p>
          <a:p>
            <a:r>
              <a:rPr lang="en-US" dirty="0" smtClean="0"/>
              <a:t>The </a:t>
            </a:r>
            <a:r>
              <a:rPr lang="en-US" dirty="0"/>
              <a:t>novelty appears in the goods market. </a:t>
            </a:r>
            <a:endParaRPr lang="en-US" dirty="0" smtClean="0"/>
          </a:p>
          <a:p>
            <a:pPr lvl="1"/>
            <a:r>
              <a:rPr lang="en-US" dirty="0" smtClean="0"/>
              <a:t>In </a:t>
            </a:r>
            <a:r>
              <a:rPr lang="en-US" dirty="0"/>
              <a:t>all models seen until now, the economy is always at full employment</a:t>
            </a:r>
            <a:r>
              <a:rPr lang="en-US" dirty="0" smtClean="0"/>
              <a:t>.</a:t>
            </a:r>
            <a:endParaRPr lang="en-US" dirty="0"/>
          </a:p>
          <a:p>
            <a:endParaRPr lang="en-US" dirty="0" smtClean="0"/>
          </a:p>
          <a:p>
            <a:r>
              <a:rPr lang="en-US" dirty="0" smtClean="0"/>
              <a:t>The </a:t>
            </a:r>
            <a:r>
              <a:rPr lang="en-US" dirty="0" err="1"/>
              <a:t>Mundell</a:t>
            </a:r>
            <a:r>
              <a:rPr lang="en-US" dirty="0"/>
              <a:t>-Fleming model assumes that there is slack capacity in the </a:t>
            </a:r>
            <a:r>
              <a:rPr lang="en-US" dirty="0" smtClean="0"/>
              <a:t>economy</a:t>
            </a:r>
          </a:p>
          <a:p>
            <a:pPr lvl="1"/>
            <a:r>
              <a:rPr lang="en-US" dirty="0" smtClean="0"/>
              <a:t>The </a:t>
            </a:r>
            <a:r>
              <a:rPr lang="en-US" dirty="0"/>
              <a:t>level of production </a:t>
            </a:r>
            <a:r>
              <a:rPr lang="en-US" dirty="0" smtClean="0"/>
              <a:t>is restricted </a:t>
            </a:r>
            <a:r>
              <a:rPr lang="en-US" dirty="0"/>
              <a:t>by the aggregate </a:t>
            </a:r>
            <a:r>
              <a:rPr lang="en-US" dirty="0" smtClean="0"/>
              <a:t>demand. </a:t>
            </a:r>
          </a:p>
          <a:p>
            <a:pPr lvl="1">
              <a:buFont typeface="Wingdings" panose="05000000000000000000" pitchFamily="2" charset="2"/>
              <a:buChar char="Ø"/>
            </a:pPr>
            <a:endParaRPr lang="en-US" dirty="0" smtClean="0"/>
          </a:p>
          <a:p>
            <a:pPr lvl="1">
              <a:buFont typeface="Wingdings" panose="05000000000000000000" pitchFamily="2" charset="2"/>
              <a:buChar char="Ø"/>
            </a:pPr>
            <a:r>
              <a:rPr lang="en-US" dirty="0" smtClean="0"/>
              <a:t>This </a:t>
            </a:r>
            <a:r>
              <a:rPr lang="en-US" dirty="0"/>
              <a:t>is the main characteristic of the Keynesian models.</a:t>
            </a:r>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10</a:t>
            </a:fld>
            <a:endParaRPr lang="pt-BR"/>
          </a:p>
        </p:txBody>
      </p:sp>
      <p:sp>
        <p:nvSpPr>
          <p:cNvPr id="4" name="Titre 3"/>
          <p:cNvSpPr>
            <a:spLocks noGrp="1"/>
          </p:cNvSpPr>
          <p:nvPr>
            <p:ph type="title"/>
          </p:nvPr>
        </p:nvSpPr>
        <p:spPr/>
        <p:txBody>
          <a:bodyPr/>
          <a:lstStyle/>
          <a:p>
            <a:r>
              <a:rPr lang="en-US" dirty="0" smtClean="0"/>
              <a:t>The Goods Market</a:t>
            </a:r>
            <a:endParaRPr lang="en-US" dirty="0"/>
          </a:p>
        </p:txBody>
      </p:sp>
    </p:spTree>
    <p:extLst>
      <p:ext uri="{BB962C8B-B14F-4D97-AF65-F5344CB8AC3E}">
        <p14:creationId xmlns:p14="http://schemas.microsoft.com/office/powerpoint/2010/main" val="1067875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en-US" dirty="0"/>
          </a:p>
          <a:p>
            <a:r>
              <a:rPr lang="en-US" dirty="0" smtClean="0"/>
              <a:t>Price </a:t>
            </a:r>
            <a:r>
              <a:rPr lang="en-US" dirty="0"/>
              <a:t>rigidity causes variations in the nominal exchange rate to also affect the real exchange rate, which is associated to the trade balance. </a:t>
            </a:r>
            <a:endParaRPr lang="en-US" dirty="0" smtClean="0"/>
          </a:p>
          <a:p>
            <a:endParaRPr lang="en-US" dirty="0" smtClean="0"/>
          </a:p>
          <a:p>
            <a:r>
              <a:rPr lang="en-US" dirty="0" smtClean="0"/>
              <a:t>Consumption </a:t>
            </a:r>
            <a:r>
              <a:rPr lang="en-US" dirty="0"/>
              <a:t>and investment decisions in the economy, in turn, are affected by the interest rate. </a:t>
            </a:r>
            <a:endParaRPr lang="en-US" dirty="0" smtClean="0"/>
          </a:p>
          <a:p>
            <a:endParaRPr lang="en-US" dirty="0"/>
          </a:p>
          <a:p>
            <a:r>
              <a:rPr lang="en-US" dirty="0" smtClean="0"/>
              <a:t>Therefore</a:t>
            </a:r>
            <a:r>
              <a:rPr lang="en-US" dirty="0"/>
              <a:t>, the combination of the exchange rate and interest rate levels determines aggregate demand, to which production </a:t>
            </a:r>
            <a:r>
              <a:rPr lang="en-US" dirty="0" smtClean="0"/>
              <a:t>responds </a:t>
            </a:r>
            <a:r>
              <a:rPr lang="en-US" dirty="0"/>
              <a:t>to </a:t>
            </a:r>
            <a:r>
              <a:rPr lang="en-US" dirty="0" smtClean="0"/>
              <a:t>balance the </a:t>
            </a:r>
            <a:r>
              <a:rPr lang="en-US" dirty="0"/>
              <a:t>goods market.</a:t>
            </a:r>
          </a:p>
          <a:p>
            <a:endParaRPr lang="en-US" dirty="0"/>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11</a:t>
            </a:fld>
            <a:endParaRPr lang="pt-BR"/>
          </a:p>
        </p:txBody>
      </p:sp>
      <p:sp>
        <p:nvSpPr>
          <p:cNvPr id="4" name="Titre 3"/>
          <p:cNvSpPr>
            <a:spLocks noGrp="1"/>
          </p:cNvSpPr>
          <p:nvPr>
            <p:ph type="title"/>
          </p:nvPr>
        </p:nvSpPr>
        <p:spPr/>
        <p:txBody>
          <a:bodyPr/>
          <a:lstStyle/>
          <a:p>
            <a:r>
              <a:rPr lang="en-US" dirty="0" smtClean="0"/>
              <a:t>The </a:t>
            </a:r>
            <a:r>
              <a:rPr lang="en-US" dirty="0"/>
              <a:t>Goods </a:t>
            </a:r>
            <a:r>
              <a:rPr lang="en-US" dirty="0" smtClean="0"/>
              <a:t>Market</a:t>
            </a:r>
            <a:endParaRPr lang="en-US" dirty="0"/>
          </a:p>
        </p:txBody>
      </p:sp>
    </p:spTree>
    <p:extLst>
      <p:ext uri="{BB962C8B-B14F-4D97-AF65-F5344CB8AC3E}">
        <p14:creationId xmlns:p14="http://schemas.microsoft.com/office/powerpoint/2010/main" val="171832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endParaRPr lang="en-US" dirty="0"/>
              </a:p>
              <a:p>
                <a:r>
                  <a:rPr lang="en-US" dirty="0" smtClean="0"/>
                  <a:t>More </a:t>
                </a:r>
                <a:r>
                  <a:rPr lang="en-US" dirty="0"/>
                  <a:t>precisely, the behavioral assumptions of the model can be incorporated into the national accounts </a:t>
                </a:r>
                <a:r>
                  <a:rPr lang="en-US" dirty="0" smtClean="0"/>
                  <a:t>identity, </a:t>
                </a:r>
                <a:r>
                  <a:rPr lang="en-US" dirty="0"/>
                  <a:t>which can be rewritten as:</a:t>
                </a:r>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𝐶</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i</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e>
                      </m:d>
                      <m:r>
                        <a:rPr lang="en-US" i="1">
                          <a:latin typeface="Cambria Math" panose="02040503050406030204" pitchFamily="18" charset="0"/>
                        </a:rPr>
                        <m:t>+</m:t>
                      </m:r>
                      <m:r>
                        <a:rPr lang="en-US" i="1">
                          <a:latin typeface="Cambria Math" panose="02040503050406030204" pitchFamily="18" charset="0"/>
                        </a:rPr>
                        <m:t>𝐼</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i</m:t>
                              </m:r>
                            </m:e>
                            <m:sub>
                              <m:r>
                                <a:rPr lang="en-US" i="1">
                                  <a:latin typeface="Cambria Math" panose="02040503050406030204" pitchFamily="18" charset="0"/>
                                </a:rPr>
                                <m:t>𝑡</m:t>
                              </m:r>
                            </m:sub>
                          </m:sSub>
                        </m:e>
                      </m:d>
                      <m:r>
                        <a:rPr lang="en-US" i="1">
                          <a:latin typeface="Cambria Math" panose="02040503050406030204" pitchFamily="18" charset="0"/>
                        </a:rPr>
                        <m:t>+</m:t>
                      </m:r>
                      <m:r>
                        <a:rPr lang="en-US" i="1">
                          <a:latin typeface="Cambria Math" panose="02040503050406030204" pitchFamily="18" charset="0"/>
                        </a:rPr>
                        <m:t>𝐺</m:t>
                      </m:r>
                      <m:r>
                        <a:rPr lang="en-US" i="1">
                          <a:latin typeface="Cambria Math" panose="02040503050406030204" pitchFamily="18" charset="0"/>
                        </a:rPr>
                        <m:t>+</m:t>
                      </m:r>
                      <m:r>
                        <a:rPr lang="en-US" i="1">
                          <a:latin typeface="Cambria Math" panose="02040503050406030204" pitchFamily="18" charset="0"/>
                        </a:rPr>
                        <m:t>𝑇𝐵</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e>
                      </m:d>
                    </m:oMath>
                  </m:oMathPara>
                </a14:m>
                <a:endParaRPr lang="en-US" dirty="0"/>
              </a:p>
              <a:p>
                <a:endParaRPr lang="en-US" dirty="0"/>
              </a:p>
              <a:p>
                <a:pPr lvl="1"/>
                <a:r>
                  <a:rPr lang="en-US" dirty="0" smtClean="0"/>
                  <a:t>Where: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𝐶</m:t>
                        </m:r>
                        <m:d>
                          <m:dPr>
                            <m:ctrlPr>
                              <a:rPr lang="en-US" i="1">
                                <a:latin typeface="Cambria Math" panose="02040503050406030204" pitchFamily="18" charset="0"/>
                              </a:rPr>
                            </m:ctrlPr>
                          </m:dPr>
                          <m:e>
                            <m:r>
                              <m:rPr>
                                <m:sty m:val="p"/>
                              </m:rPr>
                              <a:rPr lang="en-US">
                                <a:latin typeface="Cambria Math" panose="02040503050406030204" pitchFamily="18" charset="0"/>
                              </a:rPr>
                              <m:t>i</m:t>
                            </m:r>
                            <m:r>
                              <a:rPr lang="en-US" i="1">
                                <a:latin typeface="Cambria Math" panose="02040503050406030204" pitchFamily="18" charset="0"/>
                              </a:rPr>
                              <m:t>,</m:t>
                            </m:r>
                            <m:r>
                              <a:rPr lang="en-US" i="1">
                                <a:latin typeface="Cambria Math" panose="02040503050406030204" pitchFamily="18" charset="0"/>
                              </a:rPr>
                              <m:t>𝑌</m:t>
                            </m:r>
                          </m:e>
                        </m:d>
                      </m:num>
                      <m:den>
                        <m:r>
                          <a:rPr lang="en-US" i="1">
                            <a:latin typeface="Cambria Math" panose="02040503050406030204" pitchFamily="18" charset="0"/>
                          </a:rPr>
                          <m:t>𝜕</m:t>
                        </m:r>
                        <m:r>
                          <m:rPr>
                            <m:sty m:val="p"/>
                          </m:rPr>
                          <a:rPr lang="en-US">
                            <a:latin typeface="Cambria Math" panose="02040503050406030204" pitchFamily="18" charset="0"/>
                          </a:rPr>
                          <m:t>i</m:t>
                        </m:r>
                      </m:den>
                    </m:f>
                    <m:r>
                      <a:rPr lang="en-US" i="1">
                        <a:latin typeface="Cambria Math" panose="02040503050406030204" pitchFamily="18" charset="0"/>
                      </a:rPr>
                      <m:t>&lt;0</m:t>
                    </m:r>
                    <m:r>
                      <a:rPr lang="fr-FR" b="0" i="0" smtClean="0">
                        <a:latin typeface="Cambria Math" panose="02040503050406030204" pitchFamily="18" charset="0"/>
                      </a:rPr>
                      <m:t>,</m:t>
                    </m:r>
                  </m:oMath>
                </a14:m>
                <a:r>
                  <a:rPr lang="en-US" dirty="0" smtClean="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𝐶</m:t>
                        </m:r>
                        <m:d>
                          <m:dPr>
                            <m:ctrlPr>
                              <a:rPr lang="en-US" i="1">
                                <a:latin typeface="Cambria Math" panose="02040503050406030204" pitchFamily="18" charset="0"/>
                              </a:rPr>
                            </m:ctrlPr>
                          </m:dPr>
                          <m:e>
                            <m:r>
                              <m:rPr>
                                <m:sty m:val="p"/>
                              </m:rPr>
                              <a:rPr lang="en-US">
                                <a:latin typeface="Cambria Math" panose="02040503050406030204" pitchFamily="18" charset="0"/>
                              </a:rPr>
                              <m:t>i</m:t>
                            </m:r>
                            <m:r>
                              <a:rPr lang="en-US" i="1">
                                <a:latin typeface="Cambria Math" panose="02040503050406030204" pitchFamily="18" charset="0"/>
                              </a:rPr>
                              <m:t>,</m:t>
                            </m:r>
                            <m:r>
                              <a:rPr lang="en-US" i="1">
                                <a:latin typeface="Cambria Math" panose="02040503050406030204" pitchFamily="18" charset="0"/>
                              </a:rPr>
                              <m:t>𝑌</m:t>
                            </m:r>
                          </m:e>
                        </m:d>
                      </m:num>
                      <m:den>
                        <m:r>
                          <a:rPr lang="en-US" i="1">
                            <a:latin typeface="Cambria Math" panose="02040503050406030204" pitchFamily="18" charset="0"/>
                          </a:rPr>
                          <m:t>𝜕</m:t>
                        </m:r>
                        <m:r>
                          <a:rPr lang="en-US" i="1">
                            <a:latin typeface="Cambria Math" panose="02040503050406030204" pitchFamily="18" charset="0"/>
                          </a:rPr>
                          <m:t>𝑌</m:t>
                        </m:r>
                      </m:den>
                    </m:f>
                    <m:r>
                      <a:rPr lang="en-US" i="1">
                        <a:latin typeface="Cambria Math" panose="02040503050406030204" pitchFamily="18" charset="0"/>
                      </a:rPr>
                      <m:t>&gt;0</m:t>
                    </m:r>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𝐼</m:t>
                        </m:r>
                        <m:d>
                          <m:dPr>
                            <m:ctrlPr>
                              <a:rPr lang="en-US" i="1">
                                <a:latin typeface="Cambria Math" panose="02040503050406030204" pitchFamily="18" charset="0"/>
                              </a:rPr>
                            </m:ctrlPr>
                          </m:dPr>
                          <m:e>
                            <m:r>
                              <m:rPr>
                                <m:sty m:val="p"/>
                              </m:rPr>
                              <a:rPr lang="en-US">
                                <a:latin typeface="Cambria Math" panose="02040503050406030204" pitchFamily="18" charset="0"/>
                              </a:rPr>
                              <m:t>i</m:t>
                            </m:r>
                          </m:e>
                        </m:d>
                      </m:num>
                      <m:den>
                        <m:r>
                          <a:rPr lang="en-US" i="1">
                            <a:latin typeface="Cambria Math" panose="02040503050406030204" pitchFamily="18" charset="0"/>
                          </a:rPr>
                          <m:t>𝜕</m:t>
                        </m:r>
                        <m:r>
                          <m:rPr>
                            <m:sty m:val="p"/>
                          </m:rPr>
                          <a:rPr lang="en-US">
                            <a:latin typeface="Cambria Math" panose="02040503050406030204" pitchFamily="18" charset="0"/>
                          </a:rPr>
                          <m:t>i</m:t>
                        </m:r>
                      </m:den>
                    </m:f>
                    <m:r>
                      <a:rPr lang="en-US" i="1">
                        <a:latin typeface="Cambria Math" panose="02040503050406030204" pitchFamily="18" charset="0"/>
                      </a:rPr>
                      <m:t>&lt;0</m:t>
                    </m:r>
                  </m:oMath>
                </a14:m>
                <a:r>
                  <a:rPr lang="en-US" dirty="0"/>
                  <a:t>, </a:t>
                </a:r>
                <a:r>
                  <a:rPr lang="en-US" dirty="0" smtClean="0"/>
                  <a:t>and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𝑇𝐵</m:t>
                        </m:r>
                        <m:d>
                          <m:dPr>
                            <m:ctrlPr>
                              <a:rPr lang="en-US" i="1">
                                <a:latin typeface="Cambria Math" panose="02040503050406030204" pitchFamily="18" charset="0"/>
                              </a:rPr>
                            </m:ctrlPr>
                          </m:dPr>
                          <m:e>
                            <m:r>
                              <m:rPr>
                                <m:sty m:val="p"/>
                              </m:rPr>
                              <a:rPr lang="en-US">
                                <a:latin typeface="Cambria Math" panose="02040503050406030204" pitchFamily="18" charset="0"/>
                              </a:rPr>
                              <m:t>S</m:t>
                            </m:r>
                          </m:e>
                        </m:d>
                      </m:num>
                      <m:den>
                        <m:r>
                          <a:rPr lang="en-US" i="1">
                            <a:latin typeface="Cambria Math" panose="02040503050406030204" pitchFamily="18" charset="0"/>
                          </a:rPr>
                          <m:t>𝜕</m:t>
                        </m:r>
                        <m:r>
                          <m:rPr>
                            <m:sty m:val="p"/>
                          </m:rPr>
                          <a:rPr lang="en-US">
                            <a:latin typeface="Cambria Math" panose="02040503050406030204" pitchFamily="18" charset="0"/>
                          </a:rPr>
                          <m:t>S</m:t>
                        </m:r>
                      </m:den>
                    </m:f>
                    <m:r>
                      <a:rPr lang="en-US" i="1">
                        <a:latin typeface="Cambria Math" panose="02040503050406030204" pitchFamily="18" charset="0"/>
                      </a:rPr>
                      <m:t>&gt;0</m:t>
                    </m:r>
                  </m:oMath>
                </a14:m>
                <a:r>
                  <a:rPr lang="en-US" dirty="0"/>
                  <a:t>. </a:t>
                </a:r>
                <a:endParaRPr lang="en-US" dirty="0" smtClean="0"/>
              </a:p>
              <a:p>
                <a:endParaRPr lang="en-US" b="1" dirty="0"/>
              </a:p>
              <a:p>
                <a:r>
                  <a:rPr lang="en-US" dirty="0" smtClean="0"/>
                  <a:t>The </a:t>
                </a:r>
                <a:r>
                  <a:rPr lang="en-US" dirty="0"/>
                  <a:t>equilibrium equation in the goods market is known as the </a:t>
                </a:r>
                <a:r>
                  <a:rPr lang="en-US" i="1" dirty="0"/>
                  <a:t>IS</a:t>
                </a:r>
                <a:r>
                  <a:rPr lang="en-US" dirty="0"/>
                  <a:t> function in Keynesian models. 	</a:t>
                </a:r>
              </a:p>
              <a:p>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r="-725"/>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12</a:t>
            </a:fld>
            <a:endParaRPr lang="pt-BR"/>
          </a:p>
        </p:txBody>
      </p:sp>
      <p:sp>
        <p:nvSpPr>
          <p:cNvPr id="4" name="Titre 3"/>
          <p:cNvSpPr>
            <a:spLocks noGrp="1"/>
          </p:cNvSpPr>
          <p:nvPr>
            <p:ph type="title"/>
          </p:nvPr>
        </p:nvSpPr>
        <p:spPr/>
        <p:txBody>
          <a:bodyPr/>
          <a:lstStyle/>
          <a:p>
            <a:r>
              <a:rPr lang="en-US" dirty="0"/>
              <a:t>The Goods Market</a:t>
            </a:r>
          </a:p>
        </p:txBody>
      </p:sp>
    </p:spTree>
    <p:extLst>
      <p:ext uri="{BB962C8B-B14F-4D97-AF65-F5344CB8AC3E}">
        <p14:creationId xmlns:p14="http://schemas.microsoft.com/office/powerpoint/2010/main" val="313686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a:t>The hypotheses contained in </a:t>
            </a:r>
            <a:r>
              <a:rPr lang="en-US" dirty="0" smtClean="0"/>
              <a:t>the previous equation can </a:t>
            </a:r>
            <a:r>
              <a:rPr lang="en-US" dirty="0"/>
              <a:t>be justified based on the </a:t>
            </a:r>
            <a:r>
              <a:rPr lang="en-US" dirty="0" smtClean="0"/>
              <a:t>intertemporal models </a:t>
            </a:r>
            <a:r>
              <a:rPr lang="en-US" dirty="0"/>
              <a:t>described in Chapters 4 and 5. </a:t>
            </a:r>
            <a:endParaRPr lang="en-US" dirty="0" smtClean="0"/>
          </a:p>
          <a:p>
            <a:endParaRPr lang="en-US" dirty="0"/>
          </a:p>
          <a:p>
            <a:r>
              <a:rPr lang="en-US" b="1" dirty="0" smtClean="0"/>
              <a:t>Consumption</a:t>
            </a:r>
          </a:p>
          <a:p>
            <a:pPr lvl="1"/>
            <a:r>
              <a:rPr lang="en-US" dirty="0" smtClean="0"/>
              <a:t>Assumption: aggregate </a:t>
            </a:r>
            <a:r>
              <a:rPr lang="en-US" dirty="0"/>
              <a:t>consumption </a:t>
            </a:r>
            <a:r>
              <a:rPr lang="en-US" dirty="0" smtClean="0"/>
              <a:t>is </a:t>
            </a:r>
            <a:r>
              <a:rPr lang="en-US" dirty="0"/>
              <a:t>a negative function of interest </a:t>
            </a:r>
            <a:r>
              <a:rPr lang="en-US" dirty="0" smtClean="0"/>
              <a:t>rates. </a:t>
            </a:r>
          </a:p>
          <a:p>
            <a:pPr lvl="1"/>
            <a:endParaRPr lang="en-US" dirty="0" smtClean="0"/>
          </a:p>
          <a:p>
            <a:pPr lvl="1"/>
            <a:r>
              <a:rPr lang="en-US" dirty="0" smtClean="0"/>
              <a:t>Intertemporal model:</a:t>
            </a:r>
            <a:r>
              <a:rPr lang="fr-FR" dirty="0" smtClean="0"/>
              <a:t> </a:t>
            </a:r>
            <a:r>
              <a:rPr lang="en-US" dirty="0"/>
              <a:t>higher interest rate makes current </a:t>
            </a:r>
            <a:r>
              <a:rPr lang="en-US" dirty="0" smtClean="0"/>
              <a:t>consumption </a:t>
            </a:r>
            <a:r>
              <a:rPr lang="en-US" dirty="0"/>
              <a:t>relatively more </a:t>
            </a:r>
            <a:r>
              <a:rPr lang="en-US" dirty="0" smtClean="0"/>
              <a:t>expensive </a:t>
            </a:r>
          </a:p>
          <a:p>
            <a:pPr marL="365760" lvl="1" indent="0">
              <a:buNone/>
            </a:pPr>
            <a:endParaRPr lang="en-US" dirty="0" smtClean="0"/>
          </a:p>
          <a:p>
            <a:pPr marL="365760" lvl="1" indent="0">
              <a:buNone/>
            </a:pPr>
            <a:r>
              <a:rPr lang="en-US" dirty="0" smtClean="0"/>
              <a:t>=</a:t>
            </a:r>
            <a:r>
              <a:rPr lang="fr-FR" dirty="0" smtClean="0"/>
              <a:t>&gt; </a:t>
            </a:r>
            <a:r>
              <a:rPr lang="en-US" dirty="0" smtClean="0"/>
              <a:t>smaller </a:t>
            </a:r>
            <a:r>
              <a:rPr lang="en-US" dirty="0"/>
              <a:t>present consumption in relation to future </a:t>
            </a:r>
            <a:r>
              <a:rPr lang="en-US" dirty="0" smtClean="0"/>
              <a:t>consumption (</a:t>
            </a:r>
            <a:r>
              <a:rPr lang="en-US" dirty="0"/>
              <a:t>substitution </a:t>
            </a:r>
            <a:r>
              <a:rPr lang="en-US" dirty="0" smtClean="0"/>
              <a:t>effect) </a:t>
            </a:r>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13</a:t>
            </a:fld>
            <a:endParaRPr lang="pt-BR"/>
          </a:p>
        </p:txBody>
      </p:sp>
      <p:sp>
        <p:nvSpPr>
          <p:cNvPr id="4" name="Titre 3"/>
          <p:cNvSpPr>
            <a:spLocks noGrp="1"/>
          </p:cNvSpPr>
          <p:nvPr>
            <p:ph type="title"/>
          </p:nvPr>
        </p:nvSpPr>
        <p:spPr/>
        <p:txBody>
          <a:bodyPr/>
          <a:lstStyle/>
          <a:p>
            <a:r>
              <a:rPr lang="en-US" dirty="0"/>
              <a:t>The Goods </a:t>
            </a:r>
            <a:r>
              <a:rPr lang="en-US" dirty="0" smtClean="0"/>
              <a:t>Market: Consumption</a:t>
            </a:r>
            <a:endParaRPr lang="en-US" dirty="0"/>
          </a:p>
        </p:txBody>
      </p:sp>
    </p:spTree>
    <p:extLst>
      <p:ext uri="{BB962C8B-B14F-4D97-AF65-F5344CB8AC3E}">
        <p14:creationId xmlns:p14="http://schemas.microsoft.com/office/powerpoint/2010/main" val="61243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b="1" dirty="0" smtClean="0"/>
              <a:t>Consumption</a:t>
            </a:r>
          </a:p>
          <a:p>
            <a:pPr lvl="1"/>
            <a:endParaRPr lang="en-US" dirty="0" smtClean="0"/>
          </a:p>
          <a:p>
            <a:pPr lvl="1"/>
            <a:r>
              <a:rPr lang="en-US" dirty="0" smtClean="0"/>
              <a:t>Assumption: </a:t>
            </a:r>
            <a:r>
              <a:rPr lang="en-US" dirty="0"/>
              <a:t>aggregate consumption is a </a:t>
            </a:r>
            <a:r>
              <a:rPr lang="en-US" dirty="0" smtClean="0"/>
              <a:t>positive </a:t>
            </a:r>
            <a:r>
              <a:rPr lang="en-US" dirty="0"/>
              <a:t>function of </a:t>
            </a:r>
            <a:r>
              <a:rPr lang="en-US" dirty="0" smtClean="0"/>
              <a:t>income </a:t>
            </a:r>
          </a:p>
          <a:p>
            <a:pPr lvl="1"/>
            <a:endParaRPr lang="en-US" dirty="0" smtClean="0"/>
          </a:p>
          <a:p>
            <a:pPr lvl="1"/>
            <a:r>
              <a:rPr lang="en-US" dirty="0" smtClean="0"/>
              <a:t>Intertemporal model: </a:t>
            </a:r>
            <a:r>
              <a:rPr lang="en-US" dirty="0"/>
              <a:t>a temporary increase in income raises aggregate savings in the economy, given that individuals save a part of their extra income to consume more, not only in the present, but also in the future. </a:t>
            </a:r>
            <a:endParaRPr lang="en-US" dirty="0" smtClean="0"/>
          </a:p>
          <a:p>
            <a:pPr marL="365760" lvl="1" indent="0">
              <a:buNone/>
            </a:pPr>
            <a:endParaRPr lang="en-US" dirty="0" smtClean="0"/>
          </a:p>
          <a:p>
            <a:pPr marL="365760" lvl="1" indent="0">
              <a:buNone/>
            </a:pPr>
            <a:r>
              <a:rPr lang="en-US" dirty="0" smtClean="0"/>
              <a:t>=&gt; the </a:t>
            </a:r>
            <a:r>
              <a:rPr lang="en-US" dirty="0"/>
              <a:t>increase in consumption is smaller than the increase in </a:t>
            </a:r>
            <a:r>
              <a:rPr lang="en-US" dirty="0" smtClean="0"/>
              <a:t>income, which is precisely the assumption in the </a:t>
            </a:r>
            <a:r>
              <a:rPr lang="en-US" dirty="0" err="1" smtClean="0"/>
              <a:t>Mundell</a:t>
            </a:r>
            <a:r>
              <a:rPr lang="en-US" dirty="0" smtClean="0"/>
              <a:t>-Fleming model</a:t>
            </a:r>
            <a:endParaRPr lang="en-US" dirty="0"/>
          </a:p>
          <a:p>
            <a:pPr marL="365760" lvl="1" indent="0">
              <a:buNone/>
            </a:pPr>
            <a:endParaRPr lang="en-US" dirty="0" smtClean="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14</a:t>
            </a:fld>
            <a:endParaRPr lang="pt-BR"/>
          </a:p>
        </p:txBody>
      </p:sp>
      <p:sp>
        <p:nvSpPr>
          <p:cNvPr id="4" name="Titre 3"/>
          <p:cNvSpPr>
            <a:spLocks noGrp="1"/>
          </p:cNvSpPr>
          <p:nvPr>
            <p:ph type="title"/>
          </p:nvPr>
        </p:nvSpPr>
        <p:spPr/>
        <p:txBody>
          <a:bodyPr/>
          <a:lstStyle/>
          <a:p>
            <a:r>
              <a:rPr lang="en-US" dirty="0"/>
              <a:t>The Goods </a:t>
            </a:r>
            <a:r>
              <a:rPr lang="en-US" dirty="0" smtClean="0"/>
              <a:t>Market: Consumption</a:t>
            </a:r>
            <a:endParaRPr lang="en-US" dirty="0"/>
          </a:p>
        </p:txBody>
      </p:sp>
    </p:spTree>
    <p:extLst>
      <p:ext uri="{BB962C8B-B14F-4D97-AF65-F5344CB8AC3E}">
        <p14:creationId xmlns:p14="http://schemas.microsoft.com/office/powerpoint/2010/main" val="7706567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b="1" dirty="0" smtClean="0"/>
              <a:t>Investment</a:t>
            </a:r>
            <a:r>
              <a:rPr lang="en-US" dirty="0" smtClean="0"/>
              <a:t> </a:t>
            </a:r>
          </a:p>
          <a:p>
            <a:pPr lvl="1"/>
            <a:r>
              <a:rPr lang="en-US" dirty="0" smtClean="0"/>
              <a:t>Assumption: investment is a </a:t>
            </a:r>
            <a:r>
              <a:rPr lang="en-US" dirty="0"/>
              <a:t>negative function of interest rate. </a:t>
            </a:r>
            <a:endParaRPr lang="en-US" dirty="0" smtClean="0"/>
          </a:p>
          <a:p>
            <a:pPr lvl="1"/>
            <a:endParaRPr lang="en-US" dirty="0"/>
          </a:p>
          <a:p>
            <a:pPr lvl="1"/>
            <a:r>
              <a:rPr lang="en-US" dirty="0" smtClean="0"/>
              <a:t>Intertemporal model: the </a:t>
            </a:r>
            <a:r>
              <a:rPr lang="en-US" dirty="0"/>
              <a:t>optimum investment choice is that which </a:t>
            </a:r>
            <a:r>
              <a:rPr lang="en-US" dirty="0" smtClean="0"/>
              <a:t>renders the </a:t>
            </a:r>
            <a:r>
              <a:rPr lang="en-US" dirty="0"/>
              <a:t>marginal productivity of capital </a:t>
            </a:r>
            <a:r>
              <a:rPr lang="en-US" dirty="0" smtClean="0"/>
              <a:t>equal </a:t>
            </a:r>
            <a:r>
              <a:rPr lang="en-US" dirty="0"/>
              <a:t>to the interest rate. </a:t>
            </a:r>
            <a:endParaRPr lang="en-US" dirty="0" smtClean="0"/>
          </a:p>
          <a:p>
            <a:pPr lvl="1"/>
            <a:endParaRPr lang="en-US" dirty="0"/>
          </a:p>
          <a:p>
            <a:pPr lvl="1"/>
            <a:r>
              <a:rPr lang="en-US" dirty="0" smtClean="0"/>
              <a:t>Given </a:t>
            </a:r>
            <a:r>
              <a:rPr lang="en-US" dirty="0"/>
              <a:t>that the marginal productivity of capital is a decreasing </a:t>
            </a:r>
            <a:r>
              <a:rPr lang="en-US" dirty="0" smtClean="0"/>
              <a:t>function of capital, </a:t>
            </a:r>
            <a:r>
              <a:rPr lang="en-US" dirty="0"/>
              <a:t>a higher interest rate is associated with a lower stock of capital and, consequently, a lower level of investment.</a:t>
            </a:r>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15</a:t>
            </a:fld>
            <a:endParaRPr lang="pt-BR"/>
          </a:p>
        </p:txBody>
      </p:sp>
      <p:sp>
        <p:nvSpPr>
          <p:cNvPr id="4" name="Titre 3"/>
          <p:cNvSpPr>
            <a:spLocks noGrp="1"/>
          </p:cNvSpPr>
          <p:nvPr>
            <p:ph type="title"/>
          </p:nvPr>
        </p:nvSpPr>
        <p:spPr/>
        <p:txBody>
          <a:bodyPr/>
          <a:lstStyle/>
          <a:p>
            <a:r>
              <a:rPr lang="fr-FR" dirty="0" smtClean="0"/>
              <a:t>The </a:t>
            </a:r>
            <a:r>
              <a:rPr lang="fr-FR" dirty="0" err="1" smtClean="0"/>
              <a:t>Goods</a:t>
            </a:r>
            <a:r>
              <a:rPr lang="fr-FR" dirty="0" smtClean="0"/>
              <a:t> </a:t>
            </a:r>
            <a:r>
              <a:rPr lang="fr-FR" dirty="0" err="1" smtClean="0"/>
              <a:t>Market</a:t>
            </a:r>
            <a:r>
              <a:rPr lang="fr-FR" dirty="0" smtClean="0"/>
              <a:t>: Investment</a:t>
            </a:r>
            <a:endParaRPr lang="en-US" dirty="0"/>
          </a:p>
        </p:txBody>
      </p:sp>
    </p:spTree>
    <p:extLst>
      <p:ext uri="{BB962C8B-B14F-4D97-AF65-F5344CB8AC3E}">
        <p14:creationId xmlns:p14="http://schemas.microsoft.com/office/powerpoint/2010/main" val="3312357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b="1" dirty="0" smtClean="0"/>
              <a:t>Trade balance</a:t>
            </a:r>
          </a:p>
          <a:p>
            <a:pPr lvl="1"/>
            <a:endParaRPr lang="en-US" dirty="0" smtClean="0"/>
          </a:p>
          <a:p>
            <a:pPr lvl="1"/>
            <a:r>
              <a:rPr lang="en-US" dirty="0" smtClean="0"/>
              <a:t>Assumption: trade </a:t>
            </a:r>
            <a:r>
              <a:rPr lang="en-US" dirty="0"/>
              <a:t>balance </a:t>
            </a:r>
            <a:r>
              <a:rPr lang="en-US" dirty="0" smtClean="0"/>
              <a:t>is a positive function of the </a:t>
            </a:r>
            <a:r>
              <a:rPr lang="en-US" dirty="0"/>
              <a:t>real exchange rate. </a:t>
            </a:r>
            <a:endParaRPr lang="en-US" dirty="0" smtClean="0"/>
          </a:p>
          <a:p>
            <a:pPr lvl="1"/>
            <a:endParaRPr lang="en-US" dirty="0" smtClean="0"/>
          </a:p>
          <a:p>
            <a:pPr lvl="1"/>
            <a:r>
              <a:rPr lang="en-US" dirty="0" smtClean="0"/>
              <a:t>With fixed price, </a:t>
            </a:r>
            <a:r>
              <a:rPr lang="en-US" dirty="0"/>
              <a:t>nominal exchange rate changes automatically translates into changes of </a:t>
            </a:r>
            <a:r>
              <a:rPr lang="en-US" dirty="0" smtClean="0"/>
              <a:t>the RER. </a:t>
            </a:r>
          </a:p>
          <a:p>
            <a:pPr lvl="1"/>
            <a:endParaRPr lang="en-US" dirty="0" smtClean="0"/>
          </a:p>
          <a:p>
            <a:pPr lvl="1"/>
            <a:r>
              <a:rPr lang="en-US" dirty="0" smtClean="0"/>
              <a:t>Intertemporal model with nontradable goods: a </a:t>
            </a:r>
            <a:r>
              <a:rPr lang="en-US" dirty="0"/>
              <a:t>more depreciated real exchange rate is associated with a larger trade </a:t>
            </a:r>
            <a:r>
              <a:rPr lang="en-US" dirty="0" smtClean="0"/>
              <a:t>balance. </a:t>
            </a:r>
          </a:p>
          <a:p>
            <a:pPr lvl="1"/>
            <a:endParaRPr lang="en-US" dirty="0" smtClean="0"/>
          </a:p>
          <a:p>
            <a:pPr lvl="1"/>
            <a:r>
              <a:rPr lang="en-US" dirty="0" smtClean="0"/>
              <a:t>Intuition: </a:t>
            </a:r>
            <a:r>
              <a:rPr lang="en-US" dirty="0"/>
              <a:t>a depreciated exchange rate makes the </a:t>
            </a:r>
            <a:r>
              <a:rPr lang="en-US" dirty="0" smtClean="0"/>
              <a:t>nontradable </a:t>
            </a:r>
            <a:r>
              <a:rPr lang="en-US" dirty="0"/>
              <a:t>good relatively cheaper, stimulating </a:t>
            </a:r>
            <a:r>
              <a:rPr lang="en-US" dirty="0" smtClean="0"/>
              <a:t>larger production </a:t>
            </a:r>
            <a:r>
              <a:rPr lang="en-US" dirty="0"/>
              <a:t>of </a:t>
            </a:r>
            <a:r>
              <a:rPr lang="en-US" dirty="0" smtClean="0"/>
              <a:t>tradables and </a:t>
            </a:r>
            <a:r>
              <a:rPr lang="en-US" dirty="0"/>
              <a:t>consumption of </a:t>
            </a:r>
            <a:r>
              <a:rPr lang="en-US" dirty="0" err="1" smtClean="0"/>
              <a:t>nontradables</a:t>
            </a:r>
            <a:r>
              <a:rPr lang="en-US" dirty="0" smtClean="0"/>
              <a:t> =&gt; higher exports </a:t>
            </a:r>
            <a:r>
              <a:rPr lang="en-US" dirty="0"/>
              <a:t>and </a:t>
            </a:r>
            <a:r>
              <a:rPr lang="en-US" dirty="0" smtClean="0"/>
              <a:t>lower imports</a:t>
            </a:r>
            <a:r>
              <a:rPr lang="en-US" dirty="0"/>
              <a:t>.</a:t>
            </a:r>
          </a:p>
          <a:p>
            <a:pPr lvl="1"/>
            <a:endParaRPr lang="en-US" dirty="0"/>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16</a:t>
            </a:fld>
            <a:endParaRPr lang="pt-BR"/>
          </a:p>
        </p:txBody>
      </p:sp>
      <p:sp>
        <p:nvSpPr>
          <p:cNvPr id="4" name="Titre 3"/>
          <p:cNvSpPr>
            <a:spLocks noGrp="1"/>
          </p:cNvSpPr>
          <p:nvPr>
            <p:ph type="title"/>
          </p:nvPr>
        </p:nvSpPr>
        <p:spPr/>
        <p:txBody>
          <a:bodyPr/>
          <a:lstStyle/>
          <a:p>
            <a:r>
              <a:rPr lang="fr-FR" dirty="0"/>
              <a:t>The </a:t>
            </a:r>
            <a:r>
              <a:rPr lang="fr-FR" dirty="0" err="1"/>
              <a:t>Goods</a:t>
            </a:r>
            <a:r>
              <a:rPr lang="fr-FR" dirty="0"/>
              <a:t> </a:t>
            </a:r>
            <a:r>
              <a:rPr lang="fr-FR" dirty="0" err="1"/>
              <a:t>Market</a:t>
            </a:r>
            <a:r>
              <a:rPr lang="fr-FR" dirty="0"/>
              <a:t>: </a:t>
            </a:r>
            <a:r>
              <a:rPr lang="fr-FR" dirty="0" smtClean="0"/>
              <a:t>Trade Balance</a:t>
            </a:r>
            <a:endParaRPr lang="en-US" dirty="0"/>
          </a:p>
        </p:txBody>
      </p:sp>
    </p:spTree>
    <p:extLst>
      <p:ext uri="{BB962C8B-B14F-4D97-AF65-F5344CB8AC3E}">
        <p14:creationId xmlns:p14="http://schemas.microsoft.com/office/powerpoint/2010/main" val="2763689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r>
              <a:rPr lang="en-US" dirty="0" smtClean="0"/>
              <a:t>The exchange </a:t>
            </a:r>
            <a:r>
              <a:rPr lang="en-US" dirty="0"/>
              <a:t>rate depreciation renders tradable goods relatively more </a:t>
            </a:r>
            <a:r>
              <a:rPr lang="en-US" dirty="0" smtClean="0"/>
              <a:t>expensive =&gt; higher production </a:t>
            </a:r>
            <a:r>
              <a:rPr lang="en-US" dirty="0"/>
              <a:t>and </a:t>
            </a:r>
            <a:r>
              <a:rPr lang="en-US" dirty="0" smtClean="0"/>
              <a:t>lower consumption of tradables =&gt; greater </a:t>
            </a:r>
            <a:r>
              <a:rPr lang="en-US" dirty="0"/>
              <a:t>surplus to export in the tradable goods sector.</a:t>
            </a:r>
          </a:p>
          <a:p>
            <a:endParaRPr lang="en-US" dirty="0" smtClean="0"/>
          </a:p>
          <a:p>
            <a:r>
              <a:rPr lang="en-US" dirty="0" smtClean="0"/>
              <a:t>There </a:t>
            </a:r>
            <a:r>
              <a:rPr lang="en-US" dirty="0"/>
              <a:t>is, however, a negative effect of exchange rate depreciation on the trade balance, by means of import </a:t>
            </a:r>
            <a:r>
              <a:rPr lang="en-US" dirty="0" smtClean="0"/>
              <a:t>prices.</a:t>
            </a:r>
          </a:p>
          <a:p>
            <a:endParaRPr lang="en-US" dirty="0" smtClean="0"/>
          </a:p>
          <a:p>
            <a:r>
              <a:rPr lang="en-US" dirty="0" smtClean="0"/>
              <a:t>This channel was not captured by previous analysis due to the assumption of only </a:t>
            </a:r>
            <a:r>
              <a:rPr lang="en-US" dirty="0"/>
              <a:t>one tradable good that can be imported and exported </a:t>
            </a:r>
            <a:r>
              <a:rPr lang="en-US" dirty="0" smtClean="0"/>
              <a:t>at the international price. </a:t>
            </a:r>
          </a:p>
          <a:p>
            <a:endParaRPr lang="en-US" dirty="0"/>
          </a:p>
          <a:p>
            <a:r>
              <a:rPr lang="en-US" dirty="0" smtClean="0"/>
              <a:t>What </a:t>
            </a:r>
            <a:r>
              <a:rPr lang="en-US" dirty="0"/>
              <a:t>happens when these hypotheses are </a:t>
            </a:r>
            <a:r>
              <a:rPr lang="en-US" dirty="0" smtClean="0"/>
              <a:t>relaxed? </a:t>
            </a:r>
            <a:endParaRPr lang="en-US" dirty="0"/>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17</a:t>
            </a:fld>
            <a:endParaRPr lang="pt-BR"/>
          </a:p>
        </p:txBody>
      </p:sp>
      <p:sp>
        <p:nvSpPr>
          <p:cNvPr id="4" name="Titre 3"/>
          <p:cNvSpPr>
            <a:spLocks noGrp="1"/>
          </p:cNvSpPr>
          <p:nvPr>
            <p:ph type="title"/>
          </p:nvPr>
        </p:nvSpPr>
        <p:spPr/>
        <p:txBody>
          <a:bodyPr/>
          <a:lstStyle/>
          <a:p>
            <a:r>
              <a:rPr lang="en-US" dirty="0" smtClean="0"/>
              <a:t>RER and </a:t>
            </a:r>
            <a:r>
              <a:rPr lang="en-US" dirty="0"/>
              <a:t>Trade Balance: </a:t>
            </a:r>
            <a:r>
              <a:rPr lang="en-US" dirty="0" smtClean="0"/>
              <a:t/>
            </a:r>
            <a:br>
              <a:rPr lang="en-US" dirty="0" smtClean="0"/>
            </a:br>
            <a:r>
              <a:rPr lang="en-US" dirty="0" smtClean="0"/>
              <a:t>A </a:t>
            </a:r>
            <a:r>
              <a:rPr lang="en-US" dirty="0"/>
              <a:t>Dose of Reality</a:t>
            </a:r>
          </a:p>
        </p:txBody>
      </p:sp>
    </p:spTree>
    <p:extLst>
      <p:ext uri="{BB962C8B-B14F-4D97-AF65-F5344CB8AC3E}">
        <p14:creationId xmlns:p14="http://schemas.microsoft.com/office/powerpoint/2010/main" val="35075345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Assume now that there </a:t>
                </a:r>
                <a:r>
                  <a:rPr lang="en-US" dirty="0"/>
                  <a:t>are two types of tradable goods: </a:t>
                </a:r>
                <a:endParaRPr lang="en-US" dirty="0" smtClean="0"/>
              </a:p>
              <a:p>
                <a:pPr lvl="1"/>
                <a:r>
                  <a:rPr lang="en-US" dirty="0" smtClean="0"/>
                  <a:t>one </a:t>
                </a:r>
                <a:r>
                  <a:rPr lang="en-US" dirty="0"/>
                  <a:t>exportable, which is produced in the home country, and </a:t>
                </a:r>
                <a:endParaRPr lang="en-US" dirty="0" smtClean="0"/>
              </a:p>
              <a:p>
                <a:pPr lvl="1"/>
                <a:r>
                  <a:rPr lang="en-US" dirty="0" smtClean="0"/>
                  <a:t>an </a:t>
                </a:r>
                <a:r>
                  <a:rPr lang="en-US" dirty="0"/>
                  <a:t>exportable good, this produced only abroad. </a:t>
                </a:r>
                <a:endParaRPr lang="en-US" dirty="0" smtClean="0"/>
              </a:p>
              <a:p>
                <a:endParaRPr lang="en-US" dirty="0" smtClean="0"/>
              </a:p>
              <a:p>
                <a:r>
                  <a:rPr lang="en-US" dirty="0" smtClean="0"/>
                  <a:t>There </a:t>
                </a:r>
                <a:r>
                  <a:rPr lang="en-US" dirty="0"/>
                  <a:t>is no non-tradable good. </a:t>
                </a:r>
                <a:endParaRPr lang="en-US" dirty="0" smtClean="0"/>
              </a:p>
              <a:p>
                <a:endParaRPr lang="en-US" dirty="0"/>
              </a:p>
              <a:p>
                <a:r>
                  <a:rPr lang="en-US" dirty="0" smtClean="0"/>
                  <a:t>Exportable </a:t>
                </a:r>
                <a:r>
                  <a:rPr lang="en-US" dirty="0"/>
                  <a:t>good </a:t>
                </a:r>
                <a:r>
                  <a:rPr lang="en-US" dirty="0" smtClean="0"/>
                  <a:t>= the </a:t>
                </a:r>
                <a:r>
                  <a:rPr lang="en-US" dirty="0" err="1" smtClean="0"/>
                  <a:t>numeraire</a:t>
                </a:r>
                <a:r>
                  <a:rPr lang="en-US" dirty="0" smtClean="0"/>
                  <a:t> (</a:t>
                </a:r>
                <a14:m>
                  <m:oMath xmlns:m="http://schemas.openxmlformats.org/officeDocument/2006/math">
                    <m:sSub>
                      <m:sSubPr>
                        <m:ctrlPr>
                          <a:rPr lang="en-US" i="1" smtClean="0">
                            <a:latin typeface="Cambria Math" panose="02040503050406030204" pitchFamily="18" charset="0"/>
                          </a:rPr>
                        </m:ctrlPr>
                      </m:sSubPr>
                      <m:e>
                        <m:r>
                          <a:rPr lang="fr-FR" b="0" i="1" smtClean="0">
                            <a:latin typeface="Cambria Math" panose="02040503050406030204" pitchFamily="18" charset="0"/>
                          </a:rPr>
                          <m:t>𝑝</m:t>
                        </m:r>
                      </m:e>
                      <m:sub>
                        <m:r>
                          <a:rPr lang="fr-FR" b="0" i="1" smtClean="0">
                            <a:latin typeface="Cambria Math" panose="02040503050406030204" pitchFamily="18" charset="0"/>
                          </a:rPr>
                          <m:t>𝑋</m:t>
                        </m:r>
                      </m:sub>
                    </m:sSub>
                    <m:r>
                      <a:rPr lang="fr-FR" b="0" i="1" smtClean="0">
                        <a:latin typeface="Cambria Math" panose="02040503050406030204" pitchFamily="18" charset="0"/>
                      </a:rPr>
                      <m:t>=1</m:t>
                    </m:r>
                  </m:oMath>
                </a14:m>
                <a:r>
                  <a:rPr lang="en-US" dirty="0" smtClean="0"/>
                  <a:t>)</a:t>
                </a:r>
              </a:p>
              <a:p>
                <a:pPr lvl="1"/>
                <a14:m>
                  <m:oMath xmlns:m="http://schemas.openxmlformats.org/officeDocument/2006/math">
                    <m:r>
                      <m:rPr>
                        <m:sty m:val="p"/>
                      </m:rPr>
                      <a:rPr lang="en-US">
                        <a:latin typeface="Cambria Math" panose="02040503050406030204" pitchFamily="18" charset="0"/>
                      </a:rPr>
                      <m:t>S</m:t>
                    </m:r>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𝑀</m:t>
                        </m:r>
                      </m:sub>
                      <m:sup>
                        <m:r>
                          <a:rPr lang="en-US" i="1">
                            <a:latin typeface="Cambria Math" panose="02040503050406030204" pitchFamily="18" charset="0"/>
                          </a:rPr>
                          <m:t>∗</m:t>
                        </m:r>
                      </m:sup>
                    </m:sSubSup>
                  </m:oMath>
                </a14:m>
                <a:r>
                  <a:rPr lang="en-US" dirty="0" smtClean="0"/>
                  <a:t> = relative </a:t>
                </a:r>
                <a:r>
                  <a:rPr lang="en-US" dirty="0"/>
                  <a:t>price of the importable good </a:t>
                </a:r>
                <a:endParaRPr lang="en-US" dirty="0" smtClean="0"/>
              </a:p>
              <a:p>
                <a:pPr lvl="1"/>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𝑀</m:t>
                        </m:r>
                      </m:sub>
                      <m:sup>
                        <m:r>
                          <a:rPr lang="en-US" i="1">
                            <a:latin typeface="Cambria Math" panose="02040503050406030204" pitchFamily="18" charset="0"/>
                          </a:rPr>
                          <m:t>∗</m:t>
                        </m:r>
                      </m:sup>
                    </m:sSubSup>
                  </m:oMath>
                </a14:m>
                <a:r>
                  <a:rPr lang="en-US" dirty="0"/>
                  <a:t> </a:t>
                </a:r>
                <a:r>
                  <a:rPr lang="en-US" dirty="0" smtClean="0"/>
                  <a:t>= </a:t>
                </a:r>
                <a:r>
                  <a:rPr lang="en-US" dirty="0"/>
                  <a:t>the international price of the importable good, denominated in foreign currency.</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18</a:t>
            </a:fld>
            <a:endParaRPr lang="pt-BR"/>
          </a:p>
        </p:txBody>
      </p:sp>
      <p:sp>
        <p:nvSpPr>
          <p:cNvPr id="4" name="Titre 3"/>
          <p:cNvSpPr>
            <a:spLocks noGrp="1"/>
          </p:cNvSpPr>
          <p:nvPr>
            <p:ph type="title"/>
          </p:nvPr>
        </p:nvSpPr>
        <p:spPr/>
        <p:txBody>
          <a:bodyPr/>
          <a:lstStyle/>
          <a:p>
            <a:r>
              <a:rPr lang="en-US" dirty="0" smtClean="0"/>
              <a:t>RER and </a:t>
            </a:r>
            <a:r>
              <a:rPr lang="en-US" dirty="0"/>
              <a:t>Trade Balance: </a:t>
            </a:r>
            <a:r>
              <a:rPr lang="en-US" dirty="0" smtClean="0"/>
              <a:t/>
            </a:r>
            <a:br>
              <a:rPr lang="en-US" dirty="0" smtClean="0"/>
            </a:br>
            <a:r>
              <a:rPr lang="en-US" dirty="0" smtClean="0"/>
              <a:t>A </a:t>
            </a:r>
            <a:r>
              <a:rPr lang="en-US" dirty="0"/>
              <a:t>Dose of Reality</a:t>
            </a:r>
          </a:p>
        </p:txBody>
      </p:sp>
    </p:spTree>
    <p:extLst>
      <p:ext uri="{BB962C8B-B14F-4D97-AF65-F5344CB8AC3E}">
        <p14:creationId xmlns:p14="http://schemas.microsoft.com/office/powerpoint/2010/main" val="40555913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a:t>The trade balance is now written as</a:t>
                </a:r>
                <a:r>
                  <a:rPr lang="en-US" dirty="0" smtClean="0"/>
                  <a:t>:</a:t>
                </a:r>
              </a:p>
              <a:p>
                <a:endParaRPr lang="en-US"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𝑇𝐵</m:t>
                      </m:r>
                      <m:d>
                        <m:dPr>
                          <m:ctrlPr>
                            <a:rPr lang="en-US" i="1">
                              <a:latin typeface="Cambria Math" panose="02040503050406030204" pitchFamily="18" charset="0"/>
                            </a:rPr>
                          </m:ctrlPr>
                        </m:dPr>
                        <m:e>
                          <m:r>
                            <m:rPr>
                              <m:sty m:val="p"/>
                            </m:rPr>
                            <a:rPr lang="en-US">
                              <a:latin typeface="Cambria Math" panose="02040503050406030204" pitchFamily="18" charset="0"/>
                            </a:rPr>
                            <m:t>S</m:t>
                          </m:r>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𝑀</m:t>
                              </m:r>
                            </m:sub>
                            <m:sup>
                              <m:r>
                                <a:rPr lang="en-US" i="1">
                                  <a:latin typeface="Cambria Math" panose="02040503050406030204" pitchFamily="18" charset="0"/>
                                </a:rPr>
                                <m:t>∗</m:t>
                              </m:r>
                            </m:sup>
                          </m:sSubSup>
                        </m:e>
                      </m:d>
                      <m:r>
                        <a:rPr lang="en-US" i="1">
                          <a:latin typeface="Cambria Math" panose="02040503050406030204" pitchFamily="18" charset="0"/>
                        </a:rPr>
                        <m:t>=</m:t>
                      </m:r>
                      <m:r>
                        <a:rPr lang="en-US" i="1">
                          <a:latin typeface="Cambria Math" panose="02040503050406030204" pitchFamily="18" charset="0"/>
                        </a:rPr>
                        <m:t>𝑋</m:t>
                      </m:r>
                      <m:d>
                        <m:dPr>
                          <m:ctrlPr>
                            <a:rPr lang="en-US" i="1">
                              <a:latin typeface="Cambria Math" panose="02040503050406030204" pitchFamily="18" charset="0"/>
                            </a:rPr>
                          </m:ctrlPr>
                        </m:dPr>
                        <m:e>
                          <m:r>
                            <m:rPr>
                              <m:sty m:val="p"/>
                            </m:rPr>
                            <a:rPr lang="en-US">
                              <a:latin typeface="Cambria Math" panose="02040503050406030204" pitchFamily="18" charset="0"/>
                            </a:rPr>
                            <m:t>S</m:t>
                          </m:r>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𝑀</m:t>
                              </m:r>
                            </m:sub>
                            <m:sup>
                              <m:r>
                                <a:rPr lang="en-US" i="1">
                                  <a:latin typeface="Cambria Math" panose="02040503050406030204" pitchFamily="18" charset="0"/>
                                </a:rPr>
                                <m:t>∗</m:t>
                              </m:r>
                            </m:sup>
                          </m:sSubSup>
                        </m:e>
                      </m:d>
                      <m:r>
                        <a:rPr lang="en-US" i="1">
                          <a:latin typeface="Cambria Math" panose="02040503050406030204" pitchFamily="18" charset="0"/>
                        </a:rPr>
                        <m:t>−</m:t>
                      </m:r>
                      <m:r>
                        <m:rPr>
                          <m:sty m:val="p"/>
                        </m:rPr>
                        <a:rPr lang="en-US">
                          <a:latin typeface="Cambria Math" panose="02040503050406030204" pitchFamily="18" charset="0"/>
                        </a:rPr>
                        <m:t>S</m:t>
                      </m:r>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𝑀</m:t>
                          </m:r>
                        </m:sub>
                        <m:sup>
                          <m:r>
                            <a:rPr lang="en-US" i="1">
                              <a:latin typeface="Cambria Math" panose="02040503050406030204" pitchFamily="18" charset="0"/>
                            </a:rPr>
                            <m:t>∗</m:t>
                          </m:r>
                        </m:sup>
                      </m:sSubSup>
                      <m:r>
                        <a:rPr lang="en-US" i="1">
                          <a:latin typeface="Cambria Math" panose="02040503050406030204" pitchFamily="18" charset="0"/>
                        </a:rPr>
                        <m:t>𝑀</m:t>
                      </m:r>
                      <m:d>
                        <m:dPr>
                          <m:ctrlPr>
                            <a:rPr lang="en-US" i="1">
                              <a:latin typeface="Cambria Math" panose="02040503050406030204" pitchFamily="18" charset="0"/>
                            </a:rPr>
                          </m:ctrlPr>
                        </m:dPr>
                        <m:e>
                          <m:r>
                            <m:rPr>
                              <m:sty m:val="p"/>
                            </m:rPr>
                            <a:rPr lang="en-US">
                              <a:latin typeface="Cambria Math" panose="02040503050406030204" pitchFamily="18" charset="0"/>
                            </a:rPr>
                            <m:t>S</m:t>
                          </m:r>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𝑀</m:t>
                              </m:r>
                            </m:sub>
                            <m:sup>
                              <m:r>
                                <a:rPr lang="en-US" i="1">
                                  <a:latin typeface="Cambria Math" panose="02040503050406030204" pitchFamily="18" charset="0"/>
                                </a:rPr>
                                <m:t>∗</m:t>
                              </m:r>
                            </m:sup>
                          </m:sSubSup>
                        </m:e>
                      </m:d>
                      <m:r>
                        <a:rPr lang="en-US" i="1">
                          <a:latin typeface="Cambria Math" panose="02040503050406030204" pitchFamily="18" charset="0"/>
                        </a:rPr>
                        <m:t>,</m:t>
                      </m:r>
                    </m:oMath>
                  </m:oMathPara>
                </a14:m>
                <a:endParaRPr lang="en-US" dirty="0"/>
              </a:p>
              <a:p>
                <a:endParaRPr lang="en-US" dirty="0" smtClean="0"/>
              </a:p>
              <a:p>
                <a:pPr lvl="1"/>
                <a14:m>
                  <m:oMath xmlns:m="http://schemas.openxmlformats.org/officeDocument/2006/math">
                    <m:r>
                      <a:rPr lang="en-US" i="1">
                        <a:latin typeface="Cambria Math" panose="02040503050406030204" pitchFamily="18" charset="0"/>
                      </a:rPr>
                      <m:t>𝑋</m:t>
                    </m:r>
                    <m:d>
                      <m:dPr>
                        <m:ctrlPr>
                          <a:rPr lang="en-US" i="1">
                            <a:latin typeface="Cambria Math" panose="02040503050406030204" pitchFamily="18" charset="0"/>
                          </a:rPr>
                        </m:ctrlPr>
                      </m:dPr>
                      <m:e>
                        <m:r>
                          <m:rPr>
                            <m:sty m:val="p"/>
                          </m:rPr>
                          <a:rPr lang="en-US">
                            <a:latin typeface="Cambria Math" panose="02040503050406030204" pitchFamily="18" charset="0"/>
                          </a:rPr>
                          <m:t>S</m:t>
                        </m:r>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𝑀</m:t>
                            </m:r>
                          </m:sub>
                          <m:sup>
                            <m:r>
                              <a:rPr lang="en-US" i="1">
                                <a:latin typeface="Cambria Math" panose="02040503050406030204" pitchFamily="18" charset="0"/>
                              </a:rPr>
                              <m:t>∗</m:t>
                            </m:r>
                          </m:sup>
                        </m:sSubSup>
                      </m:e>
                    </m:d>
                  </m:oMath>
                </a14:m>
                <a:r>
                  <a:rPr lang="en-US" dirty="0"/>
                  <a:t> </a:t>
                </a:r>
                <a:r>
                  <a:rPr lang="en-US" dirty="0" smtClean="0"/>
                  <a:t>= exports = </a:t>
                </a:r>
                <a:r>
                  <a:rPr lang="en-US" dirty="0"/>
                  <a:t>t</a:t>
                </a:r>
                <a:r>
                  <a:rPr lang="en-US" dirty="0" smtClean="0"/>
                  <a:t>he </a:t>
                </a:r>
                <a:r>
                  <a:rPr lang="en-US" dirty="0"/>
                  <a:t>foreign demand for domestic exportable goods, </a:t>
                </a:r>
                <a:endParaRPr lang="en-US" dirty="0" smtClean="0"/>
              </a:p>
              <a:p>
                <a:pPr lvl="2"/>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𝑑𝑋</m:t>
                        </m:r>
                        <m:d>
                          <m:dPr>
                            <m:ctrlPr>
                              <a:rPr lang="en-US" i="1">
                                <a:latin typeface="Cambria Math" panose="02040503050406030204" pitchFamily="18" charset="0"/>
                              </a:rPr>
                            </m:ctrlPr>
                          </m:dPr>
                          <m:e>
                            <m:r>
                              <a:rPr lang="en-US">
                                <a:latin typeface="Cambria Math" panose="02040503050406030204" pitchFamily="18" charset="0"/>
                              </a:rPr>
                              <m:t>∙</m:t>
                            </m:r>
                          </m:e>
                        </m:d>
                      </m:num>
                      <m:den>
                        <m:r>
                          <a:rPr lang="en-US" i="1">
                            <a:latin typeface="Cambria Math" panose="02040503050406030204" pitchFamily="18" charset="0"/>
                          </a:rPr>
                          <m:t>𝑑</m:t>
                        </m:r>
                        <m:r>
                          <m:rPr>
                            <m:sty m:val="p"/>
                          </m:rPr>
                          <a:rPr lang="en-US">
                            <a:latin typeface="Cambria Math" panose="02040503050406030204" pitchFamily="18" charset="0"/>
                          </a:rPr>
                          <m:t>S</m:t>
                        </m:r>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𝑀</m:t>
                            </m:r>
                          </m:sub>
                          <m:sup>
                            <m:r>
                              <a:rPr lang="en-US" i="1">
                                <a:latin typeface="Cambria Math" panose="02040503050406030204" pitchFamily="18" charset="0"/>
                              </a:rPr>
                              <m:t>∗</m:t>
                            </m:r>
                          </m:sup>
                        </m:sSubSup>
                      </m:den>
                    </m:f>
                    <m:r>
                      <a:rPr lang="en-US" i="1">
                        <a:latin typeface="Cambria Math" panose="02040503050406030204" pitchFamily="18" charset="0"/>
                      </a:rPr>
                      <m:t>&gt;0</m:t>
                    </m:r>
                  </m:oMath>
                </a14:m>
                <a:r>
                  <a:rPr lang="en-US" dirty="0" smtClean="0"/>
                  <a:t>: </a:t>
                </a:r>
                <a:r>
                  <a:rPr lang="en-US" dirty="0"/>
                  <a:t> the more expensive the foreign goods, the greater will be the foreign demand for domestic products that become relatively cheaper</a:t>
                </a:r>
                <a:endParaRPr lang="en-US" dirty="0" smtClean="0"/>
              </a:p>
              <a:p>
                <a:pPr lvl="1"/>
                <a:endParaRPr lang="en-US" i="1" dirty="0" smtClean="0">
                  <a:latin typeface="Cambria Math" panose="02040503050406030204" pitchFamily="18" charset="0"/>
                </a:endParaRPr>
              </a:p>
              <a:p>
                <a:pPr lvl="1"/>
                <a14:m>
                  <m:oMath xmlns:m="http://schemas.openxmlformats.org/officeDocument/2006/math">
                    <m:r>
                      <a:rPr lang="en-US" i="1">
                        <a:latin typeface="Cambria Math" panose="02040503050406030204" pitchFamily="18" charset="0"/>
                      </a:rPr>
                      <m:t>𝑀</m:t>
                    </m:r>
                    <m:d>
                      <m:dPr>
                        <m:ctrlPr>
                          <a:rPr lang="en-US" i="1">
                            <a:latin typeface="Cambria Math" panose="02040503050406030204" pitchFamily="18" charset="0"/>
                          </a:rPr>
                        </m:ctrlPr>
                      </m:dPr>
                      <m:e>
                        <m:r>
                          <m:rPr>
                            <m:sty m:val="p"/>
                          </m:rPr>
                          <a:rPr lang="en-US">
                            <a:latin typeface="Cambria Math" panose="02040503050406030204" pitchFamily="18" charset="0"/>
                          </a:rPr>
                          <m:t>S</m:t>
                        </m:r>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𝑀</m:t>
                            </m:r>
                          </m:sub>
                          <m:sup>
                            <m:r>
                              <a:rPr lang="en-US" i="1">
                                <a:latin typeface="Cambria Math" panose="02040503050406030204" pitchFamily="18" charset="0"/>
                              </a:rPr>
                              <m:t>∗</m:t>
                            </m:r>
                          </m:sup>
                        </m:sSubSup>
                      </m:e>
                    </m:d>
                  </m:oMath>
                </a14:m>
                <a:r>
                  <a:rPr lang="en-US" dirty="0"/>
                  <a:t> </a:t>
                </a:r>
                <a:r>
                  <a:rPr lang="en-US" dirty="0" smtClean="0"/>
                  <a:t>= imports= </a:t>
                </a:r>
                <a:r>
                  <a:rPr lang="en-US" dirty="0"/>
                  <a:t>the domestic demand for imported </a:t>
                </a:r>
                <a:r>
                  <a:rPr lang="en-US" dirty="0" smtClean="0"/>
                  <a:t>products</a:t>
                </a:r>
              </a:p>
              <a:p>
                <a:pPr lvl="2"/>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𝑑𝑀</m:t>
                        </m:r>
                        <m:d>
                          <m:dPr>
                            <m:ctrlPr>
                              <a:rPr lang="en-US" i="1">
                                <a:latin typeface="Cambria Math" panose="02040503050406030204" pitchFamily="18" charset="0"/>
                              </a:rPr>
                            </m:ctrlPr>
                          </m:dPr>
                          <m:e>
                            <m:r>
                              <a:rPr lang="en-US">
                                <a:latin typeface="Cambria Math" panose="02040503050406030204" pitchFamily="18" charset="0"/>
                              </a:rPr>
                              <m:t>∙</m:t>
                            </m:r>
                          </m:e>
                        </m:d>
                      </m:num>
                      <m:den>
                        <m:r>
                          <a:rPr lang="en-US" i="1">
                            <a:latin typeface="Cambria Math" panose="02040503050406030204" pitchFamily="18" charset="0"/>
                          </a:rPr>
                          <m:t>𝑑</m:t>
                        </m:r>
                        <m:r>
                          <m:rPr>
                            <m:sty m:val="p"/>
                          </m:rPr>
                          <a:rPr lang="en-US">
                            <a:latin typeface="Cambria Math" panose="02040503050406030204" pitchFamily="18" charset="0"/>
                          </a:rPr>
                          <m:t>S</m:t>
                        </m:r>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𝑀</m:t>
                            </m:r>
                          </m:sub>
                          <m:sup>
                            <m:r>
                              <a:rPr lang="en-US" i="1">
                                <a:latin typeface="Cambria Math" panose="02040503050406030204" pitchFamily="18" charset="0"/>
                              </a:rPr>
                              <m:t>∗</m:t>
                            </m:r>
                          </m:sup>
                        </m:sSubSup>
                      </m:den>
                    </m:f>
                    <m:r>
                      <a:rPr lang="en-US" i="1">
                        <a:latin typeface="Cambria Math" panose="02040503050406030204" pitchFamily="18" charset="0"/>
                      </a:rPr>
                      <m:t>&lt;0</m:t>
                    </m:r>
                  </m:oMath>
                </a14:m>
                <a:r>
                  <a:rPr lang="en-US" dirty="0" smtClean="0"/>
                  <a:t>: with </a:t>
                </a:r>
                <a:r>
                  <a:rPr lang="en-US" dirty="0"/>
                  <a:t>imported goods being more expensive, the domestic consumers will consume less imported goods and more national goods. </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19</a:t>
            </a:fld>
            <a:endParaRPr lang="pt-BR"/>
          </a:p>
        </p:txBody>
      </p:sp>
      <p:sp>
        <p:nvSpPr>
          <p:cNvPr id="4" name="Titre 3"/>
          <p:cNvSpPr>
            <a:spLocks noGrp="1"/>
          </p:cNvSpPr>
          <p:nvPr>
            <p:ph type="title"/>
          </p:nvPr>
        </p:nvSpPr>
        <p:spPr/>
        <p:txBody>
          <a:bodyPr/>
          <a:lstStyle/>
          <a:p>
            <a:r>
              <a:rPr lang="en-US" dirty="0"/>
              <a:t>RER and Trade Balance: </a:t>
            </a:r>
            <a:br>
              <a:rPr lang="en-US" dirty="0"/>
            </a:br>
            <a:r>
              <a:rPr lang="en-US" dirty="0"/>
              <a:t>A Dose of Reality</a:t>
            </a:r>
          </a:p>
        </p:txBody>
      </p:sp>
    </p:spTree>
    <p:extLst>
      <p:ext uri="{BB962C8B-B14F-4D97-AF65-F5344CB8AC3E}">
        <p14:creationId xmlns:p14="http://schemas.microsoft.com/office/powerpoint/2010/main" val="1497105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p:cNvSpPr>
            <a:spLocks noGrp="1"/>
          </p:cNvSpPr>
          <p:nvPr>
            <p:ph type="body" idx="1"/>
          </p:nvPr>
        </p:nvSpPr>
        <p:spPr/>
        <p:txBody>
          <a:bodyPr/>
          <a:lstStyle/>
          <a:p>
            <a:r>
              <a:rPr lang="pt-BR" dirty="0" smtClean="0"/>
              <a:t>Cristina Terra</a:t>
            </a:r>
            <a:endParaRPr lang="pt-BR" dirty="0"/>
          </a:p>
        </p:txBody>
      </p:sp>
      <p:sp>
        <p:nvSpPr>
          <p:cNvPr id="4" name="Título 3"/>
          <p:cNvSpPr>
            <a:spLocks noGrp="1"/>
          </p:cNvSpPr>
          <p:nvPr>
            <p:ph type="title"/>
          </p:nvPr>
        </p:nvSpPr>
        <p:spPr/>
        <p:txBody>
          <a:bodyPr/>
          <a:lstStyle/>
          <a:p>
            <a:r>
              <a:rPr lang="pt-BR" sz="3600" dirty="0" err="1" smtClean="0"/>
              <a:t>Chapter</a:t>
            </a:r>
            <a:r>
              <a:rPr lang="pt-BR" sz="3600" dirty="0" smtClean="0"/>
              <a:t> 7</a:t>
            </a:r>
            <a:br>
              <a:rPr lang="pt-BR" sz="3600" dirty="0" smtClean="0"/>
            </a:br>
            <a:r>
              <a:rPr lang="en-US" sz="3600" dirty="0"/>
              <a:t>Macroeconomic Policies and Exchange Rate </a:t>
            </a:r>
            <a:r>
              <a:rPr lang="en-US" sz="3600" dirty="0" smtClean="0"/>
              <a:t/>
            </a:r>
            <a:br>
              <a:rPr lang="en-US" sz="3600" dirty="0" smtClean="0"/>
            </a:br>
            <a:r>
              <a:rPr lang="en-US" sz="3600" dirty="0" smtClean="0"/>
              <a:t>in </a:t>
            </a:r>
            <a:r>
              <a:rPr lang="en-US" sz="3600" dirty="0"/>
              <a:t>the Short-Run</a:t>
            </a:r>
            <a:r>
              <a:rPr lang="pt-BR" dirty="0" smtClean="0"/>
              <a:t/>
            </a:r>
            <a:br>
              <a:rPr lang="pt-BR" dirty="0" smtClean="0"/>
            </a:br>
            <a:endParaRPr lang="pt-BR" dirty="0"/>
          </a:p>
        </p:txBody>
      </p:sp>
      <p:sp>
        <p:nvSpPr>
          <p:cNvPr id="2" name="Espaço Reservado para Número de Slide 1"/>
          <p:cNvSpPr>
            <a:spLocks noGrp="1"/>
          </p:cNvSpPr>
          <p:nvPr>
            <p:ph type="sldNum" sz="quarter" idx="11"/>
          </p:nvPr>
        </p:nvSpPr>
        <p:spPr/>
        <p:txBody>
          <a:bodyPr/>
          <a:lstStyle/>
          <a:p>
            <a:fld id="{D2D54FD4-E6A3-4A1F-8C5C-1619D1E75EAA}" type="slidenum">
              <a:rPr lang="pt-BR" smtClean="0"/>
              <a:t>2</a:t>
            </a:fld>
            <a:endParaRPr lang="pt-BR"/>
          </a:p>
        </p:txBody>
      </p:sp>
    </p:spTree>
    <p:extLst>
      <p:ext uri="{BB962C8B-B14F-4D97-AF65-F5344CB8AC3E}">
        <p14:creationId xmlns:p14="http://schemas.microsoft.com/office/powerpoint/2010/main" val="2737910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lnSpcReduction="10000"/>
              </a:bodyPr>
              <a:lstStyle/>
              <a:p>
                <a:r>
                  <a:rPr lang="en-US" dirty="0" smtClean="0"/>
                  <a:t>What </a:t>
                </a:r>
                <a:r>
                  <a:rPr lang="en-US" dirty="0"/>
                  <a:t>is </a:t>
                </a:r>
                <a:r>
                  <a:rPr lang="en-US" dirty="0" smtClean="0"/>
                  <a:t>now the </a:t>
                </a:r>
                <a:r>
                  <a:rPr lang="en-US" dirty="0"/>
                  <a:t>impact </a:t>
                </a:r>
                <a:r>
                  <a:rPr lang="en-US" dirty="0" smtClean="0"/>
                  <a:t>of an exchange rate depreciation on </a:t>
                </a:r>
                <a:r>
                  <a:rPr lang="en-US" dirty="0"/>
                  <a:t>the trade </a:t>
                </a:r>
                <a:r>
                  <a:rPr lang="en-US" dirty="0" smtClean="0"/>
                  <a:t>balance? </a:t>
                </a:r>
                <a:r>
                  <a:rPr lang="en-US" dirty="0"/>
                  <a:t>Taking the derivative of the trade balance equation in relation to </a:t>
                </a:r>
                <a14:m>
                  <m:oMath xmlns:m="http://schemas.openxmlformats.org/officeDocument/2006/math">
                    <m:r>
                      <m:rPr>
                        <m:sty m:val="p"/>
                      </m:rPr>
                      <a:rPr lang="en-US">
                        <a:latin typeface="Cambria Math" panose="02040503050406030204" pitchFamily="18" charset="0"/>
                      </a:rPr>
                      <m:t>S</m:t>
                    </m:r>
                  </m:oMath>
                </a14:m>
                <a:r>
                  <a:rPr lang="en-US" dirty="0"/>
                  <a:t>, we have that</a:t>
                </a:r>
                <a:r>
                  <a:rPr lang="en-US" dirty="0" smtClean="0"/>
                  <a:t>:</a:t>
                </a:r>
              </a:p>
              <a:p>
                <a:endParaRPr lang="en-US" dirty="0"/>
              </a:p>
              <a:p>
                <a:pPr marL="4572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𝑇𝐵</m:t>
                          </m:r>
                          <m:d>
                            <m:dPr>
                              <m:ctrlPr>
                                <a:rPr lang="en-US" i="1">
                                  <a:latin typeface="Cambria Math" panose="02040503050406030204" pitchFamily="18" charset="0"/>
                                </a:rPr>
                              </m:ctrlPr>
                            </m:dPr>
                            <m:e>
                              <m:r>
                                <a:rPr lang="en-US" i="1">
                                  <a:latin typeface="Cambria Math" panose="02040503050406030204" pitchFamily="18" charset="0"/>
                                </a:rPr>
                                <m:t>∙</m:t>
                              </m:r>
                            </m:e>
                          </m:d>
                        </m:num>
                        <m:den>
                          <m:r>
                            <a:rPr lang="en-US" i="1">
                              <a:latin typeface="Cambria Math" panose="02040503050406030204" pitchFamily="18" charset="0"/>
                            </a:rPr>
                            <m:t>𝜕</m:t>
                          </m:r>
                          <m:r>
                            <m:rPr>
                              <m:sty m:val="p"/>
                            </m:rPr>
                            <a:rPr lang="en-US">
                              <a:latin typeface="Cambria Math" panose="02040503050406030204" pitchFamily="18" charset="0"/>
                            </a:rPr>
                            <m:t>S</m:t>
                          </m:r>
                        </m:den>
                      </m:f>
                      <m:r>
                        <a:rPr lang="en-US"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𝑋</m:t>
                              </m:r>
                              <m:d>
                                <m:dPr>
                                  <m:ctrlPr>
                                    <a:rPr lang="en-US" i="1">
                                      <a:latin typeface="Cambria Math" panose="02040503050406030204" pitchFamily="18" charset="0"/>
                                    </a:rPr>
                                  </m:ctrlPr>
                                </m:dPr>
                                <m:e>
                                  <m:r>
                                    <a:rPr lang="en-US" i="1">
                                      <a:latin typeface="Cambria Math" panose="02040503050406030204" pitchFamily="18" charset="0"/>
                                    </a:rPr>
                                    <m:t>∙</m:t>
                                  </m:r>
                                </m:e>
                              </m:d>
                            </m:num>
                            <m:den>
                              <m:r>
                                <a:rPr lang="en-US" i="1">
                                  <a:latin typeface="Cambria Math" panose="02040503050406030204" pitchFamily="18" charset="0"/>
                                </a:rPr>
                                <m:t>𝜕</m:t>
                              </m:r>
                              <m:r>
                                <m:rPr>
                                  <m:sty m:val="p"/>
                                </m:rPr>
                                <a:rPr lang="en-US">
                                  <a:latin typeface="Cambria Math" panose="02040503050406030204" pitchFamily="18" charset="0"/>
                                </a:rPr>
                                <m:t>S</m:t>
                              </m:r>
                            </m:den>
                          </m:f>
                          <m:r>
                            <a:rPr lang="en-US" i="1">
                              <a:latin typeface="Cambria Math" panose="02040503050406030204" pitchFamily="18" charset="0"/>
                            </a:rPr>
                            <m:t>−</m:t>
                          </m:r>
                          <m:r>
                            <m:rPr>
                              <m:sty m:val="p"/>
                            </m:rPr>
                            <a:rPr lang="en-US">
                              <a:latin typeface="Cambria Math" panose="02040503050406030204" pitchFamily="18" charset="0"/>
                            </a:rPr>
                            <m:t>S</m:t>
                          </m:r>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𝑀</m:t>
                              </m:r>
                            </m:sub>
                            <m:sup>
                              <m:r>
                                <a:rPr lang="en-US" i="1">
                                  <a:latin typeface="Cambria Math" panose="02040503050406030204" pitchFamily="18" charset="0"/>
                                </a:rPr>
                                <m:t>∗</m:t>
                              </m:r>
                            </m:sup>
                          </m:sSubSup>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𝑀</m:t>
                              </m:r>
                              <m:d>
                                <m:dPr>
                                  <m:ctrlPr>
                                    <a:rPr lang="en-US" i="1">
                                      <a:latin typeface="Cambria Math" panose="02040503050406030204" pitchFamily="18" charset="0"/>
                                    </a:rPr>
                                  </m:ctrlPr>
                                </m:dPr>
                                <m:e>
                                  <m:r>
                                    <a:rPr lang="en-US" i="1">
                                      <a:latin typeface="Cambria Math" panose="02040503050406030204" pitchFamily="18" charset="0"/>
                                    </a:rPr>
                                    <m:t>∙</m:t>
                                  </m:r>
                                </m:e>
                              </m:d>
                            </m:num>
                            <m:den>
                              <m:r>
                                <a:rPr lang="en-US" i="1">
                                  <a:latin typeface="Cambria Math" panose="02040503050406030204" pitchFamily="18" charset="0"/>
                                </a:rPr>
                                <m:t>𝜕</m:t>
                              </m:r>
                              <m:r>
                                <m:rPr>
                                  <m:sty m:val="p"/>
                                </m:rPr>
                                <a:rPr lang="en-US">
                                  <a:latin typeface="Cambria Math" panose="02040503050406030204" pitchFamily="18" charset="0"/>
                                </a:rPr>
                                <m:t>S</m:t>
                              </m:r>
                            </m:den>
                          </m:f>
                        </m:e>
                      </m:d>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𝑀</m:t>
                          </m:r>
                        </m:sub>
                        <m:sup>
                          <m:r>
                            <a:rPr lang="en-US" i="1">
                              <a:latin typeface="Cambria Math" panose="02040503050406030204" pitchFamily="18" charset="0"/>
                            </a:rPr>
                            <m:t>∗</m:t>
                          </m:r>
                        </m:sup>
                      </m:sSubSup>
                      <m:r>
                        <a:rPr lang="en-US" i="1">
                          <a:latin typeface="Cambria Math" panose="02040503050406030204" pitchFamily="18" charset="0"/>
                        </a:rPr>
                        <m:t>𝑀</m:t>
                      </m:r>
                      <m:d>
                        <m:dPr>
                          <m:ctrlPr>
                            <a:rPr lang="en-US" i="1">
                              <a:latin typeface="Cambria Math" panose="02040503050406030204" pitchFamily="18" charset="0"/>
                            </a:rPr>
                          </m:ctrlPr>
                        </m:dPr>
                        <m:e>
                          <m:r>
                            <a:rPr lang="en-US" i="1">
                              <a:latin typeface="Cambria Math" panose="02040503050406030204" pitchFamily="18" charset="0"/>
                            </a:rPr>
                            <m:t>∙</m:t>
                          </m:r>
                        </m:e>
                      </m:d>
                      <m:r>
                        <a:rPr lang="en-US" i="1">
                          <a:latin typeface="Cambria Math" panose="02040503050406030204" pitchFamily="18" charset="0"/>
                        </a:rPr>
                        <m:t>.</m:t>
                      </m:r>
                    </m:oMath>
                  </m:oMathPara>
                </a14:m>
                <a:endParaRPr lang="en-US" dirty="0"/>
              </a:p>
              <a:p>
                <a:endParaRPr lang="en-US" dirty="0" smtClean="0"/>
              </a:p>
              <a:p>
                <a:r>
                  <a:rPr lang="en-US" dirty="0" smtClean="0"/>
                  <a:t>The </a:t>
                </a:r>
                <a:r>
                  <a:rPr lang="en-US" dirty="0"/>
                  <a:t>term in parenthesis is </a:t>
                </a:r>
                <a:r>
                  <a:rPr lang="en-US" dirty="0" smtClean="0"/>
                  <a:t>positive: exchange </a:t>
                </a:r>
                <a:r>
                  <a:rPr lang="en-US" dirty="0"/>
                  <a:t>rate depreciation increases the trade balance by its effect on the amounts exported and imported. </a:t>
                </a:r>
                <a:endParaRPr lang="en-US" dirty="0" smtClean="0"/>
              </a:p>
              <a:p>
                <a:endParaRPr lang="en-US" dirty="0"/>
              </a:p>
              <a:p>
                <a:r>
                  <a:rPr lang="en-US" dirty="0" smtClean="0"/>
                  <a:t>The second </a:t>
                </a:r>
                <a:r>
                  <a:rPr lang="en-US" dirty="0"/>
                  <a:t>term that is </a:t>
                </a:r>
                <a:r>
                  <a:rPr lang="en-US" dirty="0" smtClean="0"/>
                  <a:t>negative: exchange </a:t>
                </a:r>
                <a:r>
                  <a:rPr lang="en-US" dirty="0"/>
                  <a:t>rate depreciation </a:t>
                </a:r>
                <a:r>
                  <a:rPr lang="en-US" dirty="0" smtClean="0"/>
                  <a:t>renders imports more </a:t>
                </a:r>
                <a:r>
                  <a:rPr lang="en-US" dirty="0"/>
                  <a:t>expensive, reducing the trade balance</a:t>
                </a:r>
                <a:r>
                  <a:rPr lang="en-US" dirty="0" smtClean="0"/>
                  <a:t>.</a:t>
                </a:r>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383"/>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20</a:t>
            </a:fld>
            <a:endParaRPr lang="pt-BR"/>
          </a:p>
        </p:txBody>
      </p:sp>
      <p:sp>
        <p:nvSpPr>
          <p:cNvPr id="4" name="Titre 3"/>
          <p:cNvSpPr>
            <a:spLocks noGrp="1"/>
          </p:cNvSpPr>
          <p:nvPr>
            <p:ph type="title"/>
          </p:nvPr>
        </p:nvSpPr>
        <p:spPr/>
        <p:txBody>
          <a:bodyPr/>
          <a:lstStyle/>
          <a:p>
            <a:r>
              <a:rPr lang="en-US" dirty="0"/>
              <a:t>RER and Trade Balance: </a:t>
            </a:r>
            <a:br>
              <a:rPr lang="en-US" dirty="0"/>
            </a:br>
            <a:r>
              <a:rPr lang="en-US" dirty="0"/>
              <a:t>A Dose of Reality</a:t>
            </a:r>
          </a:p>
        </p:txBody>
      </p:sp>
    </p:spTree>
    <p:extLst>
      <p:ext uri="{BB962C8B-B14F-4D97-AF65-F5344CB8AC3E}">
        <p14:creationId xmlns:p14="http://schemas.microsoft.com/office/powerpoint/2010/main" val="26520053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20000"/>
              </a:bodyPr>
              <a:lstStyle/>
              <a:p>
                <a:r>
                  <a:rPr lang="en-US" dirty="0" smtClean="0"/>
                  <a:t>What is the net effect?</a:t>
                </a:r>
              </a:p>
              <a:p>
                <a:r>
                  <a:rPr lang="en-US" dirty="0" smtClean="0"/>
                  <a:t>To answer this question, let us manipulate </a:t>
                </a:r>
                <a:r>
                  <a:rPr lang="en-US" dirty="0"/>
                  <a:t>the previous </a:t>
                </a:r>
                <a:r>
                  <a:rPr lang="en-US" dirty="0" smtClean="0"/>
                  <a:t>equation. </a:t>
                </a:r>
                <a:r>
                  <a:rPr lang="en-US" dirty="0"/>
                  <a:t>Multiplying both sides </a:t>
                </a:r>
                <a:r>
                  <a:rPr lang="en-US" dirty="0" smtClean="0"/>
                  <a:t>by </a:t>
                </a:r>
                <a14:m>
                  <m:oMath xmlns:m="http://schemas.openxmlformats.org/officeDocument/2006/math">
                    <m:f>
                      <m:fPr>
                        <m:ctrlPr>
                          <a:rPr lang="en-US" i="1">
                            <a:latin typeface="Cambria Math" panose="02040503050406030204" pitchFamily="18" charset="0"/>
                          </a:rPr>
                        </m:ctrlPr>
                      </m:fPr>
                      <m:num>
                        <m:r>
                          <m:rPr>
                            <m:sty m:val="p"/>
                          </m:rPr>
                          <a:rPr lang="en-US">
                            <a:latin typeface="Cambria Math" panose="02040503050406030204" pitchFamily="18" charset="0"/>
                          </a:rPr>
                          <m:t>S</m:t>
                        </m:r>
                      </m:num>
                      <m:den>
                        <m:r>
                          <a:rPr lang="en-US" i="1">
                            <a:latin typeface="Cambria Math" panose="02040503050406030204" pitchFamily="18" charset="0"/>
                          </a:rPr>
                          <m:t>𝑋</m:t>
                        </m:r>
                      </m:den>
                    </m:f>
                  </m:oMath>
                </a14:m>
                <a:r>
                  <a:rPr lang="en-US" dirty="0"/>
                  <a:t> , we obtain</a:t>
                </a:r>
                <a:r>
                  <a:rPr lang="en-US" dirty="0" smtClean="0"/>
                  <a:t>:</a:t>
                </a:r>
              </a:p>
              <a:p>
                <a:endParaRPr lang="en-US" dirty="0"/>
              </a:p>
              <a:p>
                <a:pPr marL="4572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m:rPr>
                              <m:sty m:val="p"/>
                            </m:rPr>
                            <a:rPr lang="en-US">
                              <a:latin typeface="Cambria Math" panose="02040503050406030204" pitchFamily="18" charset="0"/>
                            </a:rPr>
                            <m:t>S</m:t>
                          </m:r>
                        </m:num>
                        <m:den>
                          <m:r>
                            <a:rPr lang="en-US" i="1">
                              <a:latin typeface="Cambria Math" panose="02040503050406030204" pitchFamily="18" charset="0"/>
                            </a:rPr>
                            <m:t>𝑋</m:t>
                          </m:r>
                        </m:den>
                      </m:f>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𝑇𝐵</m:t>
                          </m:r>
                          <m:d>
                            <m:dPr>
                              <m:ctrlPr>
                                <a:rPr lang="en-US" i="1">
                                  <a:latin typeface="Cambria Math" panose="02040503050406030204" pitchFamily="18" charset="0"/>
                                </a:rPr>
                              </m:ctrlPr>
                            </m:dPr>
                            <m:e>
                              <m:r>
                                <a:rPr lang="en-US" i="1">
                                  <a:latin typeface="Cambria Math" panose="02040503050406030204" pitchFamily="18" charset="0"/>
                                </a:rPr>
                                <m:t>∙</m:t>
                              </m:r>
                            </m:e>
                          </m:d>
                        </m:num>
                        <m:den>
                          <m:r>
                            <a:rPr lang="en-US" i="1">
                              <a:latin typeface="Cambria Math" panose="02040503050406030204" pitchFamily="18" charset="0"/>
                            </a:rPr>
                            <m:t>𝜕</m:t>
                          </m:r>
                          <m:r>
                            <m:rPr>
                              <m:sty m:val="p"/>
                            </m:rPr>
                            <a:rPr lang="en-US">
                              <a:latin typeface="Cambria Math" panose="02040503050406030204" pitchFamily="18" charset="0"/>
                            </a:rPr>
                            <m:t>S</m:t>
                          </m:r>
                        </m:den>
                      </m:f>
                      <m:r>
                        <a:rPr lang="en-US"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m:rPr>
                                  <m:sty m:val="p"/>
                                </m:rPr>
                                <a:rPr lang="en-US">
                                  <a:latin typeface="Cambria Math" panose="02040503050406030204" pitchFamily="18" charset="0"/>
                                </a:rPr>
                                <m:t>S</m:t>
                              </m:r>
                            </m:num>
                            <m:den>
                              <m:r>
                                <a:rPr lang="en-US" i="1">
                                  <a:latin typeface="Cambria Math" panose="02040503050406030204" pitchFamily="18" charset="0"/>
                                </a:rPr>
                                <m:t>𝑋</m:t>
                              </m:r>
                            </m:den>
                          </m:f>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𝑋</m:t>
                              </m:r>
                              <m:d>
                                <m:dPr>
                                  <m:ctrlPr>
                                    <a:rPr lang="en-US" i="1">
                                      <a:latin typeface="Cambria Math" panose="02040503050406030204" pitchFamily="18" charset="0"/>
                                    </a:rPr>
                                  </m:ctrlPr>
                                </m:dPr>
                                <m:e>
                                  <m:r>
                                    <a:rPr lang="en-US" i="1">
                                      <a:latin typeface="Cambria Math" panose="02040503050406030204" pitchFamily="18" charset="0"/>
                                    </a:rPr>
                                    <m:t>∙</m:t>
                                  </m:r>
                                </m:e>
                              </m:d>
                            </m:num>
                            <m:den>
                              <m:r>
                                <a:rPr lang="en-US" i="1">
                                  <a:latin typeface="Cambria Math" panose="02040503050406030204" pitchFamily="18" charset="0"/>
                                </a:rPr>
                                <m:t>𝜕</m:t>
                              </m:r>
                              <m:r>
                                <m:rPr>
                                  <m:sty m:val="p"/>
                                </m:rPr>
                                <a:rPr lang="en-US">
                                  <a:latin typeface="Cambria Math" panose="02040503050406030204" pitchFamily="18" charset="0"/>
                                </a:rPr>
                                <m:t>S</m:t>
                              </m:r>
                            </m:den>
                          </m:f>
                          <m:r>
                            <a:rPr lang="en-US" i="1">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S</m:t>
                              </m:r>
                            </m:num>
                            <m:den>
                              <m:r>
                                <a:rPr lang="en-US" i="1">
                                  <a:latin typeface="Cambria Math" panose="02040503050406030204" pitchFamily="18" charset="0"/>
                                </a:rPr>
                                <m:t>𝑋</m:t>
                              </m:r>
                            </m:den>
                          </m:f>
                          <m:r>
                            <m:rPr>
                              <m:sty m:val="p"/>
                            </m:rPr>
                            <a:rPr lang="en-US">
                              <a:latin typeface="Cambria Math" panose="02040503050406030204" pitchFamily="18" charset="0"/>
                            </a:rPr>
                            <m:t>S</m:t>
                          </m:r>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𝑀</m:t>
                              </m:r>
                            </m:sub>
                            <m:sup>
                              <m:r>
                                <a:rPr lang="en-US" i="1">
                                  <a:latin typeface="Cambria Math" panose="02040503050406030204" pitchFamily="18" charset="0"/>
                                </a:rPr>
                                <m:t>∗</m:t>
                              </m:r>
                            </m:sup>
                          </m:sSubSup>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𝑀</m:t>
                              </m:r>
                              <m:d>
                                <m:dPr>
                                  <m:ctrlPr>
                                    <a:rPr lang="en-US" i="1">
                                      <a:latin typeface="Cambria Math" panose="02040503050406030204" pitchFamily="18" charset="0"/>
                                    </a:rPr>
                                  </m:ctrlPr>
                                </m:dPr>
                                <m:e>
                                  <m:r>
                                    <a:rPr lang="en-US" i="1">
                                      <a:latin typeface="Cambria Math" panose="02040503050406030204" pitchFamily="18" charset="0"/>
                                    </a:rPr>
                                    <m:t>∙</m:t>
                                  </m:r>
                                </m:e>
                              </m:d>
                            </m:num>
                            <m:den>
                              <m:r>
                                <a:rPr lang="en-US" i="1">
                                  <a:latin typeface="Cambria Math" panose="02040503050406030204" pitchFamily="18" charset="0"/>
                                </a:rPr>
                                <m:t>𝜕</m:t>
                              </m:r>
                              <m:r>
                                <m:rPr>
                                  <m:sty m:val="p"/>
                                </m:rPr>
                                <a:rPr lang="en-US">
                                  <a:latin typeface="Cambria Math" panose="02040503050406030204" pitchFamily="18" charset="0"/>
                                </a:rPr>
                                <m:t>S</m:t>
                              </m:r>
                            </m:den>
                          </m:f>
                        </m:e>
                      </m:d>
                      <m:r>
                        <a:rPr lang="en-US" i="1">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S</m:t>
                          </m:r>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𝑀</m:t>
                              </m:r>
                            </m:sub>
                            <m:sup>
                              <m:r>
                                <a:rPr lang="en-US" i="1">
                                  <a:latin typeface="Cambria Math" panose="02040503050406030204" pitchFamily="18" charset="0"/>
                                </a:rPr>
                                <m:t>∗</m:t>
                              </m:r>
                            </m:sup>
                          </m:sSubSup>
                          <m:r>
                            <a:rPr lang="en-US" i="1">
                              <a:latin typeface="Cambria Math" panose="02040503050406030204" pitchFamily="18" charset="0"/>
                            </a:rPr>
                            <m:t>𝑀</m:t>
                          </m:r>
                          <m:d>
                            <m:dPr>
                              <m:ctrlPr>
                                <a:rPr lang="en-US" i="1">
                                  <a:latin typeface="Cambria Math" panose="02040503050406030204" pitchFamily="18" charset="0"/>
                                </a:rPr>
                              </m:ctrlPr>
                            </m:dPr>
                            <m:e>
                              <m:r>
                                <a:rPr lang="en-US" i="1">
                                  <a:latin typeface="Cambria Math" panose="02040503050406030204" pitchFamily="18" charset="0"/>
                                </a:rPr>
                                <m:t>∙</m:t>
                              </m:r>
                            </m:e>
                          </m:d>
                        </m:num>
                        <m:den>
                          <m:r>
                            <a:rPr lang="en-US" i="1">
                              <a:latin typeface="Cambria Math" panose="02040503050406030204" pitchFamily="18" charset="0"/>
                            </a:rPr>
                            <m:t>𝑋</m:t>
                          </m:r>
                        </m:den>
                      </m:f>
                      <m:r>
                        <a:rPr lang="en-US" i="1">
                          <a:latin typeface="Cambria Math" panose="02040503050406030204" pitchFamily="18" charset="0"/>
                        </a:rPr>
                        <m:t>,</m:t>
                      </m:r>
                    </m:oMath>
                  </m:oMathPara>
                </a14:m>
                <a:endParaRPr lang="en-US" dirty="0"/>
              </a:p>
              <a:p>
                <a:endParaRPr lang="en-US" dirty="0" smtClean="0"/>
              </a:p>
              <a:p>
                <a:r>
                  <a:rPr lang="en-US" dirty="0" smtClean="0"/>
                  <a:t>Beginning </a:t>
                </a:r>
                <a:r>
                  <a:rPr lang="en-US" dirty="0"/>
                  <a:t>with </a:t>
                </a:r>
                <a14:m>
                  <m:oMath xmlns:m="http://schemas.openxmlformats.org/officeDocument/2006/math">
                    <m:r>
                      <a:rPr lang="en-US" i="1">
                        <a:latin typeface="Cambria Math" panose="02040503050406030204" pitchFamily="18" charset="0"/>
                      </a:rPr>
                      <m:t>𝑇𝐵</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m:rPr>
                        <m:sty m:val="p"/>
                      </m:rPr>
                      <a:rPr lang="en-US">
                        <a:latin typeface="Cambria Math" panose="02040503050406030204" pitchFamily="18" charset="0"/>
                      </a:rPr>
                      <m:t>S</m:t>
                    </m:r>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𝑀</m:t>
                        </m:r>
                      </m:sub>
                      <m:sup>
                        <m:r>
                          <a:rPr lang="en-US" i="1">
                            <a:latin typeface="Cambria Math" panose="02040503050406030204" pitchFamily="18" charset="0"/>
                          </a:rPr>
                          <m:t>∗</m:t>
                        </m:r>
                      </m:sup>
                    </m:sSubSup>
                    <m:r>
                      <a:rPr lang="en-US" i="1">
                        <a:latin typeface="Cambria Math" panose="02040503050406030204" pitchFamily="18" charset="0"/>
                      </a:rPr>
                      <m:t>𝑀</m:t>
                    </m:r>
                    <m:r>
                      <a:rPr lang="en-US" i="1">
                        <a:latin typeface="Cambria Math" panose="02040503050406030204" pitchFamily="18" charset="0"/>
                      </a:rPr>
                      <m:t>=0</m:t>
                    </m:r>
                  </m:oMath>
                </a14:m>
                <a:r>
                  <a:rPr lang="en-US" dirty="0"/>
                  <a:t>, </a:t>
                </a:r>
                <a:r>
                  <a:rPr lang="fr-FR" dirty="0" err="1" smtClean="0"/>
                  <a:t>we</a:t>
                </a:r>
                <a:r>
                  <a:rPr lang="fr-FR" dirty="0" smtClean="0"/>
                  <a:t> have</a:t>
                </a:r>
                <a:r>
                  <a:rPr lang="en-US" dirty="0" smtClean="0"/>
                  <a:t>: </a:t>
                </a:r>
                <a:endParaRPr lang="en-US" dirty="0"/>
              </a:p>
              <a:p>
                <a:pPr marL="45720" indent="0">
                  <a:buNone/>
                </a:pPr>
                <a:endParaRPr lang="fr-FR" i="1" dirty="0" smtClean="0">
                  <a:latin typeface="Cambria Math" panose="02040503050406030204" pitchFamily="18" charset="0"/>
                </a:endParaRPr>
              </a:p>
              <a:p>
                <a:pPr marL="4572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m:rPr>
                              <m:sty m:val="p"/>
                            </m:rPr>
                            <a:rPr lang="en-US">
                              <a:latin typeface="Cambria Math" panose="02040503050406030204" pitchFamily="18" charset="0"/>
                            </a:rPr>
                            <m:t>S</m:t>
                          </m:r>
                        </m:num>
                        <m:den>
                          <m:r>
                            <a:rPr lang="en-US" i="1">
                              <a:latin typeface="Cambria Math" panose="02040503050406030204" pitchFamily="18" charset="0"/>
                            </a:rPr>
                            <m:t>𝑋</m:t>
                          </m:r>
                        </m:den>
                      </m:f>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𝑇𝐵</m:t>
                          </m:r>
                          <m:d>
                            <m:dPr>
                              <m:ctrlPr>
                                <a:rPr lang="en-US" i="1">
                                  <a:latin typeface="Cambria Math" panose="02040503050406030204" pitchFamily="18" charset="0"/>
                                </a:rPr>
                              </m:ctrlPr>
                            </m:dPr>
                            <m:e>
                              <m:r>
                                <a:rPr lang="en-US" i="1">
                                  <a:latin typeface="Cambria Math" panose="02040503050406030204" pitchFamily="18" charset="0"/>
                                </a:rPr>
                                <m:t>∙</m:t>
                              </m:r>
                            </m:e>
                          </m:d>
                        </m:num>
                        <m:den>
                          <m:r>
                            <a:rPr lang="en-US" i="1">
                              <a:latin typeface="Cambria Math" panose="02040503050406030204" pitchFamily="18" charset="0"/>
                            </a:rPr>
                            <m:t>𝜕</m:t>
                          </m:r>
                          <m:r>
                            <m:rPr>
                              <m:sty m:val="p"/>
                            </m:rPr>
                            <a:rPr lang="en-US">
                              <a:latin typeface="Cambria Math" panose="02040503050406030204" pitchFamily="18" charset="0"/>
                            </a:rPr>
                            <m:t>S</m:t>
                          </m:r>
                        </m:den>
                      </m:f>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𝜂</m:t>
                          </m:r>
                        </m:e>
                        <m:sub>
                          <m:r>
                            <a:rPr lang="en-US" i="1">
                              <a:latin typeface="Cambria Math" panose="02040503050406030204" pitchFamily="18" charset="0"/>
                            </a:rPr>
                            <m:t>𝑋</m:t>
                          </m:r>
                          <m:r>
                            <m:rPr>
                              <m:sty m:val="p"/>
                            </m:rPr>
                            <a:rPr lang="en-US">
                              <a:latin typeface="Cambria Math" panose="02040503050406030204" pitchFamily="18" charset="0"/>
                            </a:rPr>
                            <m:t>S</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𝜂</m:t>
                          </m:r>
                        </m:e>
                        <m:sub>
                          <m:r>
                            <a:rPr lang="en-US" i="1">
                              <a:latin typeface="Cambria Math" panose="02040503050406030204" pitchFamily="18" charset="0"/>
                            </a:rPr>
                            <m:t>𝑀</m:t>
                          </m:r>
                          <m:r>
                            <m:rPr>
                              <m:sty m:val="p"/>
                            </m:rPr>
                            <a:rPr lang="en-US">
                              <a:latin typeface="Cambria Math" panose="02040503050406030204" pitchFamily="18" charset="0"/>
                            </a:rPr>
                            <m:t>S</m:t>
                          </m:r>
                        </m:sub>
                      </m:sSub>
                      <m:r>
                        <a:rPr lang="en-US" i="1">
                          <a:latin typeface="Cambria Math" panose="02040503050406030204" pitchFamily="18" charset="0"/>
                        </a:rPr>
                        <m:t>−1.</m:t>
                      </m:r>
                    </m:oMath>
                  </m:oMathPara>
                </a14:m>
                <a:endParaRPr lang="en-US" dirty="0"/>
              </a:p>
              <a:p>
                <a:pPr lvl="1"/>
                <a:endParaRPr lang="en-US" i="1" dirty="0" smtClean="0">
                  <a:latin typeface="Cambria Math" panose="02040503050406030204" pitchFamily="18" charset="0"/>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𝜂</m:t>
                        </m:r>
                      </m:e>
                      <m:sub>
                        <m:r>
                          <a:rPr lang="en-US" i="1">
                            <a:latin typeface="Cambria Math" panose="02040503050406030204" pitchFamily="18" charset="0"/>
                          </a:rPr>
                          <m:t>𝑋</m:t>
                        </m:r>
                        <m:r>
                          <m:rPr>
                            <m:sty m:val="p"/>
                          </m:rPr>
                          <a:rPr lang="en-US">
                            <a:latin typeface="Cambria Math" panose="02040503050406030204" pitchFamily="18" charset="0"/>
                          </a:rPr>
                          <m:t>S</m:t>
                        </m:r>
                      </m:sub>
                    </m:sSub>
                    <m:r>
                      <a:rPr lang="en-US" i="1">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S</m:t>
                        </m:r>
                      </m:num>
                      <m:den>
                        <m:r>
                          <a:rPr lang="en-US" i="1">
                            <a:latin typeface="Cambria Math" panose="02040503050406030204" pitchFamily="18" charset="0"/>
                          </a:rPr>
                          <m:t>𝑋</m:t>
                        </m:r>
                      </m:den>
                    </m:f>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𝑋</m:t>
                        </m:r>
                        <m:d>
                          <m:dPr>
                            <m:ctrlPr>
                              <a:rPr lang="en-US" i="1">
                                <a:latin typeface="Cambria Math" panose="02040503050406030204" pitchFamily="18" charset="0"/>
                              </a:rPr>
                            </m:ctrlPr>
                          </m:dPr>
                          <m:e>
                            <m:r>
                              <a:rPr lang="en-US" i="1">
                                <a:latin typeface="Cambria Math" panose="02040503050406030204" pitchFamily="18" charset="0"/>
                              </a:rPr>
                              <m:t>∙</m:t>
                            </m:r>
                          </m:e>
                        </m:d>
                      </m:num>
                      <m:den>
                        <m:r>
                          <a:rPr lang="en-US" i="1">
                            <a:latin typeface="Cambria Math" panose="02040503050406030204" pitchFamily="18" charset="0"/>
                          </a:rPr>
                          <m:t>𝜕</m:t>
                        </m:r>
                        <m:r>
                          <m:rPr>
                            <m:sty m:val="p"/>
                          </m:rPr>
                          <a:rPr lang="en-US">
                            <a:latin typeface="Cambria Math" panose="02040503050406030204" pitchFamily="18" charset="0"/>
                          </a:rPr>
                          <m:t>S</m:t>
                        </m:r>
                      </m:den>
                    </m:f>
                    <m:r>
                      <a:rPr lang="en-US" i="1">
                        <a:latin typeface="Cambria Math" panose="02040503050406030204" pitchFamily="18" charset="0"/>
                      </a:rPr>
                      <m:t>&gt;0</m:t>
                    </m:r>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𝜂</m:t>
                        </m:r>
                      </m:e>
                      <m:sub>
                        <m:r>
                          <a:rPr lang="en-US" i="1">
                            <a:latin typeface="Cambria Math" panose="02040503050406030204" pitchFamily="18" charset="0"/>
                          </a:rPr>
                          <m:t>𝑀</m:t>
                        </m:r>
                        <m:r>
                          <m:rPr>
                            <m:sty m:val="p"/>
                          </m:rPr>
                          <a:rPr lang="en-US">
                            <a:latin typeface="Cambria Math" panose="02040503050406030204" pitchFamily="18" charset="0"/>
                          </a:rPr>
                          <m:t>S</m:t>
                        </m:r>
                      </m:sub>
                    </m:sSub>
                    <m:r>
                      <a:rPr lang="en-US" i="1">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S</m:t>
                        </m:r>
                      </m:num>
                      <m:den>
                        <m:r>
                          <a:rPr lang="en-US" i="1">
                            <a:latin typeface="Cambria Math" panose="02040503050406030204" pitchFamily="18" charset="0"/>
                          </a:rPr>
                          <m:t>𝑀</m:t>
                        </m:r>
                      </m:den>
                    </m:f>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𝑀</m:t>
                        </m:r>
                        <m:d>
                          <m:dPr>
                            <m:ctrlPr>
                              <a:rPr lang="en-US" i="1">
                                <a:latin typeface="Cambria Math" panose="02040503050406030204" pitchFamily="18" charset="0"/>
                              </a:rPr>
                            </m:ctrlPr>
                          </m:dPr>
                          <m:e>
                            <m:r>
                              <a:rPr lang="en-US" i="1">
                                <a:latin typeface="Cambria Math" panose="02040503050406030204" pitchFamily="18" charset="0"/>
                              </a:rPr>
                              <m:t>∙</m:t>
                            </m:r>
                          </m:e>
                        </m:d>
                      </m:num>
                      <m:den>
                        <m:r>
                          <a:rPr lang="en-US" i="1">
                            <a:latin typeface="Cambria Math" panose="02040503050406030204" pitchFamily="18" charset="0"/>
                          </a:rPr>
                          <m:t>𝜕</m:t>
                        </m:r>
                        <m:r>
                          <m:rPr>
                            <m:sty m:val="p"/>
                          </m:rPr>
                          <a:rPr lang="en-US">
                            <a:latin typeface="Cambria Math" panose="02040503050406030204" pitchFamily="18" charset="0"/>
                          </a:rPr>
                          <m:t>S</m:t>
                        </m:r>
                      </m:den>
                    </m:f>
                    <m:r>
                      <a:rPr lang="en-US" i="1">
                        <a:latin typeface="Cambria Math" panose="02040503050406030204" pitchFamily="18" charset="0"/>
                      </a:rPr>
                      <m:t>&lt;0</m:t>
                    </m:r>
                  </m:oMath>
                </a14:m>
                <a:r>
                  <a:rPr lang="en-US" dirty="0"/>
                  <a:t> are the exchange rate elasticity of the exports and imports, respectively.</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2075" r="-1377"/>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21</a:t>
            </a:fld>
            <a:endParaRPr lang="pt-BR"/>
          </a:p>
        </p:txBody>
      </p:sp>
      <p:sp>
        <p:nvSpPr>
          <p:cNvPr id="4" name="Titre 3"/>
          <p:cNvSpPr>
            <a:spLocks noGrp="1"/>
          </p:cNvSpPr>
          <p:nvPr>
            <p:ph type="title"/>
          </p:nvPr>
        </p:nvSpPr>
        <p:spPr/>
        <p:txBody>
          <a:bodyPr/>
          <a:lstStyle/>
          <a:p>
            <a:r>
              <a:rPr lang="en-US" dirty="0"/>
              <a:t>The Marshall-Lerner Condition</a:t>
            </a:r>
          </a:p>
        </p:txBody>
      </p:sp>
    </p:spTree>
    <p:extLst>
      <p:ext uri="{BB962C8B-B14F-4D97-AF65-F5344CB8AC3E}">
        <p14:creationId xmlns:p14="http://schemas.microsoft.com/office/powerpoint/2010/main" val="31097039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lstStyle/>
              <a:p>
                <a:endParaRPr lang="en-US" dirty="0" smtClean="0"/>
              </a:p>
              <a:p>
                <a:endParaRPr lang="en-US" dirty="0" smtClean="0"/>
              </a:p>
              <a:p>
                <a:r>
                  <a:rPr lang="en-US" dirty="0" smtClean="0"/>
                  <a:t>Therefore</a:t>
                </a:r>
                <a:r>
                  <a:rPr lang="en-US" dirty="0"/>
                  <a:t>, </a:t>
                </a:r>
                <a:r>
                  <a:rPr lang="en-US" b="1" dirty="0"/>
                  <a:t>the trade balance increases with exchange rate depreciation when the sum of the exchange rate elasticity of exports and imports, in absolute value, is greater than </a:t>
                </a:r>
                <a:r>
                  <a:rPr lang="en-US" b="1" dirty="0" smtClean="0"/>
                  <a:t>one:</a:t>
                </a:r>
                <a:endParaRPr lang="en-US" dirty="0"/>
              </a:p>
              <a:p>
                <a:pPr marL="45720" indent="0">
                  <a:buNone/>
                </a:pPr>
                <a:endParaRPr lang="en-US" i="1" dirty="0" smtClean="0">
                  <a:latin typeface="Cambria Math" panose="02040503050406030204" pitchFamily="18" charset="0"/>
                </a:endParaRPr>
              </a:p>
              <a:p>
                <a:pPr marL="45720" indent="0">
                  <a:buNone/>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𝜂</m:t>
                              </m:r>
                            </m:e>
                            <m:sub>
                              <m:r>
                                <a:rPr lang="en-US" i="1">
                                  <a:latin typeface="Cambria Math" panose="02040503050406030204" pitchFamily="18" charset="0"/>
                                </a:rPr>
                                <m:t>𝑋</m:t>
                              </m:r>
                              <m:r>
                                <m:rPr>
                                  <m:sty m:val="p"/>
                                </m:rPr>
                                <a:rPr lang="en-US">
                                  <a:latin typeface="Cambria Math" panose="02040503050406030204" pitchFamily="18" charset="0"/>
                                </a:rPr>
                                <m:t>S</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𝜂</m:t>
                              </m:r>
                            </m:e>
                            <m:sub>
                              <m:r>
                                <a:rPr lang="en-US" i="1">
                                  <a:latin typeface="Cambria Math" panose="02040503050406030204" pitchFamily="18" charset="0"/>
                                </a:rPr>
                                <m:t>𝑀</m:t>
                              </m:r>
                              <m:r>
                                <m:rPr>
                                  <m:sty m:val="p"/>
                                </m:rPr>
                                <a:rPr lang="en-US">
                                  <a:latin typeface="Cambria Math" panose="02040503050406030204" pitchFamily="18" charset="0"/>
                                </a:rPr>
                                <m:t>S</m:t>
                              </m:r>
                            </m:sub>
                          </m:sSub>
                        </m:e>
                      </m:d>
                      <m:r>
                        <a:rPr lang="en-US" i="1">
                          <a:latin typeface="Cambria Math" panose="02040503050406030204" pitchFamily="18" charset="0"/>
                        </a:rPr>
                        <m:t>&gt;1,</m:t>
                      </m:r>
                    </m:oMath>
                  </m:oMathPara>
                </a14:m>
                <a:endParaRPr lang="en-US" dirty="0"/>
              </a:p>
              <a:p>
                <a:endParaRPr lang="en-US" dirty="0" smtClean="0"/>
              </a:p>
              <a:p>
                <a:r>
                  <a:rPr lang="en-US" dirty="0" smtClean="0"/>
                  <a:t>which </a:t>
                </a:r>
                <a:r>
                  <a:rPr lang="en-US" dirty="0"/>
                  <a:t>is known as the </a:t>
                </a:r>
                <a:r>
                  <a:rPr lang="en-US" b="1" dirty="0"/>
                  <a:t>Marshall-Lerner Condition.</a:t>
                </a:r>
                <a:r>
                  <a:rPr lang="en-US" dirty="0"/>
                  <a:t> </a:t>
                </a:r>
              </a:p>
              <a:p>
                <a:endParaRPr lang="en-US" dirty="0" smtClean="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22</a:t>
            </a:fld>
            <a:endParaRPr lang="pt-BR"/>
          </a:p>
        </p:txBody>
      </p:sp>
      <p:sp>
        <p:nvSpPr>
          <p:cNvPr id="4" name="Titre 3"/>
          <p:cNvSpPr>
            <a:spLocks noGrp="1"/>
          </p:cNvSpPr>
          <p:nvPr>
            <p:ph type="title"/>
          </p:nvPr>
        </p:nvSpPr>
        <p:spPr/>
        <p:txBody>
          <a:bodyPr/>
          <a:lstStyle/>
          <a:p>
            <a:r>
              <a:rPr lang="en-US" dirty="0"/>
              <a:t>The Marshall-Lerner Condition</a:t>
            </a:r>
          </a:p>
        </p:txBody>
      </p:sp>
    </p:spTree>
    <p:extLst>
      <p:ext uri="{BB962C8B-B14F-4D97-AF65-F5344CB8AC3E}">
        <p14:creationId xmlns:p14="http://schemas.microsoft.com/office/powerpoint/2010/main" val="3039891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en-US" dirty="0"/>
              <a:t>Even if the Marshall-Lerner condition is satisfied, the impact of exchange rate depreciation on the amounts exported and imported is generally not immediate. </a:t>
            </a:r>
            <a:endParaRPr lang="en-US" dirty="0" smtClean="0"/>
          </a:p>
          <a:p>
            <a:endParaRPr lang="en-US" dirty="0"/>
          </a:p>
          <a:p>
            <a:r>
              <a:rPr lang="en-US" dirty="0" smtClean="0"/>
              <a:t>The </a:t>
            </a:r>
            <a:r>
              <a:rPr lang="en-US" dirty="0"/>
              <a:t>initial result of exchange rate depreciation is, actually, a deterioration of the trade balance due to its direct and immediate effect on the price of imports. </a:t>
            </a:r>
            <a:endParaRPr lang="en-US" dirty="0" smtClean="0"/>
          </a:p>
          <a:p>
            <a:endParaRPr lang="en-US" dirty="0"/>
          </a:p>
          <a:p>
            <a:r>
              <a:rPr lang="en-US" dirty="0" smtClean="0"/>
              <a:t>The </a:t>
            </a:r>
            <a:r>
              <a:rPr lang="en-US" dirty="0"/>
              <a:t>positive effect appears later, after the export and import decisions respond to the incentive given by the depreciated exchange rate. The trade adjustment forms, therefore, a curve in the form of a J.</a:t>
            </a:r>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23</a:t>
            </a:fld>
            <a:endParaRPr lang="pt-BR"/>
          </a:p>
        </p:txBody>
      </p:sp>
      <p:sp>
        <p:nvSpPr>
          <p:cNvPr id="4" name="Titre 3"/>
          <p:cNvSpPr>
            <a:spLocks noGrp="1"/>
          </p:cNvSpPr>
          <p:nvPr>
            <p:ph type="title"/>
          </p:nvPr>
        </p:nvSpPr>
        <p:spPr/>
        <p:txBody>
          <a:bodyPr/>
          <a:lstStyle/>
          <a:p>
            <a:r>
              <a:rPr lang="en-US" dirty="0"/>
              <a:t>J-Curve</a:t>
            </a:r>
          </a:p>
        </p:txBody>
      </p:sp>
    </p:spTree>
    <p:extLst>
      <p:ext uri="{BB962C8B-B14F-4D97-AF65-F5344CB8AC3E}">
        <p14:creationId xmlns:p14="http://schemas.microsoft.com/office/powerpoint/2010/main" val="40330614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en-US" dirty="0" smtClean="0"/>
          </a:p>
          <a:p>
            <a:r>
              <a:rPr lang="en-US" dirty="0" smtClean="0"/>
              <a:t>The </a:t>
            </a:r>
            <a:r>
              <a:rPr lang="en-US" dirty="0"/>
              <a:t>economy is in equilibrium when the money, assets and goods markets are in equilibrium</a:t>
            </a:r>
            <a:r>
              <a:rPr lang="en-US" dirty="0" smtClean="0"/>
              <a:t>. </a:t>
            </a:r>
          </a:p>
          <a:p>
            <a:pPr lvl="1"/>
            <a:r>
              <a:rPr lang="en-US" dirty="0" smtClean="0"/>
              <a:t>Choice </a:t>
            </a:r>
            <a:r>
              <a:rPr lang="en-US" dirty="0"/>
              <a:t>variables for </a:t>
            </a:r>
            <a:r>
              <a:rPr lang="en-US" dirty="0" smtClean="0"/>
              <a:t>government: money </a:t>
            </a:r>
            <a:r>
              <a:rPr lang="en-US" dirty="0"/>
              <a:t>supply and public </a:t>
            </a:r>
            <a:r>
              <a:rPr lang="en-US" dirty="0" smtClean="0"/>
              <a:t>spending</a:t>
            </a:r>
          </a:p>
          <a:p>
            <a:pPr lvl="1"/>
            <a:r>
              <a:rPr lang="en-US" dirty="0"/>
              <a:t>Variables endogenously determined in the </a:t>
            </a:r>
            <a:r>
              <a:rPr lang="en-US" dirty="0" smtClean="0"/>
              <a:t>model: </a:t>
            </a:r>
            <a:r>
              <a:rPr lang="en-US" dirty="0"/>
              <a:t>interest rate, output level and exchange </a:t>
            </a:r>
            <a:r>
              <a:rPr lang="en-US" dirty="0" smtClean="0"/>
              <a:t>rate. </a:t>
            </a:r>
          </a:p>
          <a:p>
            <a:endParaRPr lang="en-US" dirty="0" smtClean="0"/>
          </a:p>
          <a:p>
            <a:r>
              <a:rPr lang="en-US" dirty="0" smtClean="0"/>
              <a:t>The </a:t>
            </a:r>
            <a:r>
              <a:rPr lang="en-US" dirty="0"/>
              <a:t>economy equilibrium is represented in Figure 7.1. </a:t>
            </a:r>
            <a:endParaRPr lang="en-US" dirty="0" smtClean="0"/>
          </a:p>
          <a:p>
            <a:endParaRPr lang="en-US" dirty="0" smtClean="0"/>
          </a:p>
          <a:p>
            <a:r>
              <a:rPr lang="en-US" dirty="0" smtClean="0"/>
              <a:t>Right quadrant</a:t>
            </a:r>
            <a:r>
              <a:rPr lang="fr-FR" dirty="0" smtClean="0"/>
              <a:t>:</a:t>
            </a:r>
            <a:r>
              <a:rPr lang="en-US" dirty="0" smtClean="0"/>
              <a:t> equilibrium </a:t>
            </a:r>
            <a:r>
              <a:rPr lang="en-US" dirty="0"/>
              <a:t>in the </a:t>
            </a:r>
            <a:r>
              <a:rPr lang="en-US" dirty="0" smtClean="0"/>
              <a:t>goods (</a:t>
            </a:r>
            <a:r>
              <a:rPr lang="en-US" i="1" dirty="0" smtClean="0"/>
              <a:t>IS</a:t>
            </a:r>
            <a:r>
              <a:rPr lang="en-US" dirty="0" smtClean="0"/>
              <a:t>) </a:t>
            </a:r>
            <a:r>
              <a:rPr lang="en-US" dirty="0"/>
              <a:t>and </a:t>
            </a:r>
            <a:r>
              <a:rPr lang="en-US" dirty="0" smtClean="0"/>
              <a:t>money (</a:t>
            </a:r>
            <a:r>
              <a:rPr lang="en-US" i="1" dirty="0" smtClean="0"/>
              <a:t>LM</a:t>
            </a:r>
            <a:r>
              <a:rPr lang="en-US" dirty="0" smtClean="0"/>
              <a:t>) </a:t>
            </a:r>
            <a:r>
              <a:rPr lang="en-US" dirty="0"/>
              <a:t>markets. </a:t>
            </a:r>
          </a:p>
          <a:p>
            <a:pPr marL="45720" indent="0">
              <a:buNone/>
            </a:pPr>
            <a:endParaRPr lang="en-US" dirty="0"/>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24</a:t>
            </a:fld>
            <a:endParaRPr lang="pt-BR"/>
          </a:p>
        </p:txBody>
      </p:sp>
      <p:sp>
        <p:nvSpPr>
          <p:cNvPr id="4" name="Titre 3"/>
          <p:cNvSpPr>
            <a:spLocks noGrp="1"/>
          </p:cNvSpPr>
          <p:nvPr>
            <p:ph type="title"/>
          </p:nvPr>
        </p:nvSpPr>
        <p:spPr/>
        <p:txBody>
          <a:bodyPr/>
          <a:lstStyle/>
          <a:p>
            <a:r>
              <a:rPr lang="en-US" dirty="0"/>
              <a:t>Graphic Representation </a:t>
            </a:r>
            <a:r>
              <a:rPr lang="en-US" dirty="0" smtClean="0"/>
              <a:t/>
            </a:r>
            <a:br>
              <a:rPr lang="en-US" dirty="0" smtClean="0"/>
            </a:br>
            <a:r>
              <a:rPr lang="en-US" dirty="0" smtClean="0"/>
              <a:t>and </a:t>
            </a:r>
            <a:r>
              <a:rPr lang="en-US" dirty="0"/>
              <a:t>Equilibrium</a:t>
            </a:r>
          </a:p>
        </p:txBody>
      </p:sp>
    </p:spTree>
    <p:extLst>
      <p:ext uri="{BB962C8B-B14F-4D97-AF65-F5344CB8AC3E}">
        <p14:creationId xmlns:p14="http://schemas.microsoft.com/office/powerpoint/2010/main" val="3494016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2D54FD4-E6A3-4A1F-8C5C-1619D1E75EAA}" type="slidenum">
              <a:rPr lang="pt-BR" smtClean="0"/>
              <a:t>25</a:t>
            </a:fld>
            <a:endParaRPr lang="pt-BR"/>
          </a:p>
        </p:txBody>
      </p:sp>
      <p:sp>
        <p:nvSpPr>
          <p:cNvPr id="4" name="Titre 3"/>
          <p:cNvSpPr>
            <a:spLocks noGrp="1"/>
          </p:cNvSpPr>
          <p:nvPr>
            <p:ph type="title"/>
          </p:nvPr>
        </p:nvSpPr>
        <p:spPr/>
        <p:txBody>
          <a:bodyPr/>
          <a:lstStyle/>
          <a:p>
            <a:r>
              <a:rPr lang="fr-FR" dirty="0" err="1" smtClean="0"/>
              <a:t>Equilibrium</a:t>
            </a:r>
            <a:r>
              <a:rPr lang="fr-FR" dirty="0" smtClean="0"/>
              <a:t> in </a:t>
            </a:r>
            <a:br>
              <a:rPr lang="fr-FR" dirty="0" smtClean="0"/>
            </a:br>
            <a:r>
              <a:rPr lang="fr-FR" dirty="0" smtClean="0"/>
              <a:t>the </a:t>
            </a:r>
            <a:r>
              <a:rPr lang="fr-FR" dirty="0" err="1" smtClean="0"/>
              <a:t>mundell</a:t>
            </a:r>
            <a:r>
              <a:rPr lang="fr-FR" dirty="0" smtClean="0"/>
              <a:t> Fleming Model</a:t>
            </a:r>
            <a:endParaRPr lang="en-US" dirty="0"/>
          </a:p>
        </p:txBody>
      </p:sp>
      <p:pic>
        <p:nvPicPr>
          <p:cNvPr id="31" name="Image 30"/>
          <p:cNvPicPr>
            <a:picLocks noChangeAspect="1"/>
          </p:cNvPicPr>
          <p:nvPr/>
        </p:nvPicPr>
        <p:blipFill>
          <a:blip r:embed="rId2"/>
          <a:stretch>
            <a:fillRect/>
          </a:stretch>
        </p:blipFill>
        <p:spPr>
          <a:xfrm>
            <a:off x="1690669" y="1934336"/>
            <a:ext cx="5762662" cy="4158960"/>
          </a:xfrm>
          <a:prstGeom prst="rect">
            <a:avLst/>
          </a:prstGeom>
        </p:spPr>
      </p:pic>
    </p:spTree>
    <p:extLst>
      <p:ext uri="{BB962C8B-B14F-4D97-AF65-F5344CB8AC3E}">
        <p14:creationId xmlns:p14="http://schemas.microsoft.com/office/powerpoint/2010/main" val="41508589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smtClean="0"/>
              <a:t>Negative slope of IS curve: higher interest </a:t>
            </a:r>
            <a:r>
              <a:rPr lang="en-US" dirty="0"/>
              <a:t>rates </a:t>
            </a:r>
            <a:r>
              <a:rPr lang="en-US" dirty="0" smtClean="0"/>
              <a:t>=</a:t>
            </a:r>
            <a:r>
              <a:rPr lang="fr-FR" dirty="0" smtClean="0"/>
              <a:t>&gt; </a:t>
            </a:r>
            <a:r>
              <a:rPr lang="en-US" dirty="0" smtClean="0"/>
              <a:t>lower investment </a:t>
            </a:r>
            <a:r>
              <a:rPr lang="en-US" dirty="0"/>
              <a:t>and </a:t>
            </a:r>
            <a:r>
              <a:rPr lang="en-US" dirty="0" smtClean="0"/>
              <a:t>lower consumption = lower </a:t>
            </a:r>
            <a:r>
              <a:rPr lang="en-US" dirty="0"/>
              <a:t>aggregate </a:t>
            </a:r>
            <a:r>
              <a:rPr lang="en-US" dirty="0" smtClean="0"/>
              <a:t>demand</a:t>
            </a:r>
          </a:p>
          <a:p>
            <a:pPr lvl="1"/>
            <a:r>
              <a:rPr lang="en-US" dirty="0" smtClean="0"/>
              <a:t>Output </a:t>
            </a:r>
            <a:r>
              <a:rPr lang="en-US" dirty="0"/>
              <a:t>is constrained by demand, </a:t>
            </a:r>
            <a:r>
              <a:rPr lang="en-US" dirty="0" smtClean="0"/>
              <a:t>so it </a:t>
            </a:r>
            <a:r>
              <a:rPr lang="en-US" dirty="0"/>
              <a:t>also decreases. </a:t>
            </a:r>
            <a:endParaRPr lang="en-US" dirty="0" smtClean="0"/>
          </a:p>
          <a:p>
            <a:pPr lvl="1"/>
            <a:r>
              <a:rPr lang="en-US" dirty="0" smtClean="0"/>
              <a:t>Lower output =&gt; supplementary </a:t>
            </a:r>
            <a:r>
              <a:rPr lang="en-US" dirty="0"/>
              <a:t>fall in consumption, given that this is also a function of </a:t>
            </a:r>
            <a:r>
              <a:rPr lang="en-US" dirty="0" smtClean="0"/>
              <a:t>output (multiplier effect).</a:t>
            </a:r>
          </a:p>
          <a:p>
            <a:endParaRPr lang="en-US" dirty="0" smtClean="0"/>
          </a:p>
          <a:p>
            <a:r>
              <a:rPr lang="en-US" dirty="0" smtClean="0"/>
              <a:t>The </a:t>
            </a:r>
            <a:r>
              <a:rPr lang="en-US" dirty="0"/>
              <a:t>position of the curve on the graph depends on the level of government spending and </a:t>
            </a:r>
            <a:r>
              <a:rPr lang="en-US" dirty="0" smtClean="0"/>
              <a:t>the </a:t>
            </a:r>
            <a:r>
              <a:rPr lang="en-US" dirty="0"/>
              <a:t>trade balance. </a:t>
            </a:r>
          </a:p>
          <a:p>
            <a:pPr lvl="1"/>
            <a:r>
              <a:rPr lang="en-US" dirty="0"/>
              <a:t>The greater the value of these two variables, the more distant from the origin the curve will be. </a:t>
            </a:r>
          </a:p>
          <a:p>
            <a:pPr lvl="1"/>
            <a:r>
              <a:rPr lang="en-US" dirty="0"/>
              <a:t>Intuition: greater spending or greater net exports = greater aggregate demand =&gt; a greater output level, for a given interest rate.</a:t>
            </a:r>
          </a:p>
          <a:p>
            <a:pPr marL="45720" indent="0">
              <a:buNone/>
            </a:pPr>
            <a:endParaRPr lang="en-US" dirty="0"/>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26</a:t>
            </a:fld>
            <a:endParaRPr lang="pt-BR"/>
          </a:p>
        </p:txBody>
      </p:sp>
      <p:sp>
        <p:nvSpPr>
          <p:cNvPr id="4" name="Titre 3"/>
          <p:cNvSpPr>
            <a:spLocks noGrp="1"/>
          </p:cNvSpPr>
          <p:nvPr>
            <p:ph type="title"/>
          </p:nvPr>
        </p:nvSpPr>
        <p:spPr/>
        <p:txBody>
          <a:bodyPr/>
          <a:lstStyle/>
          <a:p>
            <a:r>
              <a:rPr lang="en-US" dirty="0" smtClean="0"/>
              <a:t>IS curve</a:t>
            </a:r>
            <a:endParaRPr lang="en-US" dirty="0"/>
          </a:p>
        </p:txBody>
      </p:sp>
    </p:spTree>
    <p:extLst>
      <p:ext uri="{BB962C8B-B14F-4D97-AF65-F5344CB8AC3E}">
        <p14:creationId xmlns:p14="http://schemas.microsoft.com/office/powerpoint/2010/main" val="41620330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en-US" dirty="0"/>
          </a:p>
          <a:p>
            <a:r>
              <a:rPr lang="en-US" dirty="0" smtClean="0"/>
              <a:t>Positive slope of the LM curve: higher </a:t>
            </a:r>
            <a:r>
              <a:rPr lang="en-US" dirty="0"/>
              <a:t>interest rates </a:t>
            </a:r>
            <a:r>
              <a:rPr lang="en-US" dirty="0" smtClean="0"/>
              <a:t>=</a:t>
            </a:r>
            <a:r>
              <a:rPr lang="fr-FR" dirty="0" smtClean="0"/>
              <a:t>&gt; </a:t>
            </a:r>
            <a:r>
              <a:rPr lang="fr-FR" dirty="0" err="1" smtClean="0"/>
              <a:t>higher</a:t>
            </a:r>
            <a:r>
              <a:rPr lang="fr-FR" dirty="0" smtClean="0"/>
              <a:t> </a:t>
            </a:r>
            <a:r>
              <a:rPr lang="en-US" dirty="0" smtClean="0"/>
              <a:t>output </a:t>
            </a:r>
            <a:r>
              <a:rPr lang="en-US" dirty="0"/>
              <a:t>to maintain the demand for money constant</a:t>
            </a:r>
            <a:endParaRPr lang="en-US" dirty="0" smtClean="0"/>
          </a:p>
          <a:p>
            <a:endParaRPr lang="en-US" dirty="0" smtClean="0"/>
          </a:p>
          <a:p>
            <a:r>
              <a:rPr lang="en-US" dirty="0" smtClean="0"/>
              <a:t>The </a:t>
            </a:r>
            <a:r>
              <a:rPr lang="en-US" dirty="0"/>
              <a:t>position of the LM curve on the graph depends on the level of real money supply: </a:t>
            </a:r>
            <a:endParaRPr lang="en-US" dirty="0" smtClean="0"/>
          </a:p>
          <a:p>
            <a:pPr lvl="1"/>
            <a:r>
              <a:rPr lang="en-US" dirty="0" smtClean="0"/>
              <a:t>The </a:t>
            </a:r>
            <a:r>
              <a:rPr lang="en-US" dirty="0"/>
              <a:t>higher the real supply of money, more to the right the curve will position itself. </a:t>
            </a:r>
            <a:endParaRPr lang="en-US" dirty="0" smtClean="0"/>
          </a:p>
          <a:p>
            <a:pPr lvl="1"/>
            <a:r>
              <a:rPr lang="en-US" dirty="0" smtClean="0"/>
              <a:t>A </a:t>
            </a:r>
            <a:r>
              <a:rPr lang="en-US" dirty="0"/>
              <a:t>higher money supply should be accompanied by higher demand, which is attained with a higher income level, for a given interest rate.</a:t>
            </a:r>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27</a:t>
            </a:fld>
            <a:endParaRPr lang="pt-BR"/>
          </a:p>
        </p:txBody>
      </p:sp>
      <p:sp>
        <p:nvSpPr>
          <p:cNvPr id="4" name="Titre 3"/>
          <p:cNvSpPr>
            <a:spLocks noGrp="1"/>
          </p:cNvSpPr>
          <p:nvPr>
            <p:ph type="title"/>
          </p:nvPr>
        </p:nvSpPr>
        <p:spPr/>
        <p:txBody>
          <a:bodyPr/>
          <a:lstStyle/>
          <a:p>
            <a:r>
              <a:rPr lang="en-US" dirty="0" smtClean="0"/>
              <a:t>Lm Curve</a:t>
            </a:r>
            <a:endParaRPr lang="en-US" dirty="0"/>
          </a:p>
        </p:txBody>
      </p:sp>
    </p:spTree>
    <p:extLst>
      <p:ext uri="{BB962C8B-B14F-4D97-AF65-F5344CB8AC3E}">
        <p14:creationId xmlns:p14="http://schemas.microsoft.com/office/powerpoint/2010/main" val="40289917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The </a:t>
                </a:r>
                <a:r>
                  <a:rPr lang="en-US" dirty="0"/>
                  <a:t>IP curve in the left quadrant of the graph </a:t>
                </a:r>
                <a:r>
                  <a:rPr lang="en-US" dirty="0" smtClean="0"/>
                  <a:t>represents the </a:t>
                </a:r>
                <a:r>
                  <a:rPr lang="en-US" dirty="0"/>
                  <a:t>asset market </a:t>
                </a:r>
                <a:r>
                  <a:rPr lang="en-US" dirty="0" smtClean="0"/>
                  <a:t>equilibrium</a:t>
                </a:r>
              </a:p>
              <a:p>
                <a:endParaRPr lang="en-US" dirty="0" smtClean="0"/>
              </a:p>
              <a:p>
                <a:r>
                  <a:rPr lang="en-US" dirty="0" smtClean="0"/>
                  <a:t>Uncovered interest parity: a </a:t>
                </a:r>
                <a:r>
                  <a:rPr lang="en-US" dirty="0"/>
                  <a:t>negative relation between the interest rate and the current exchange rate. </a:t>
                </a:r>
                <a:endParaRPr lang="en-US" dirty="0" smtClean="0"/>
              </a:p>
              <a:p>
                <a:pPr lvl="1"/>
                <a:r>
                  <a:rPr lang="en-US" dirty="0" smtClean="0"/>
                  <a:t>Intuition: </a:t>
                </a:r>
                <a:r>
                  <a:rPr lang="en-US" dirty="0"/>
                  <a:t>a higher interest rate </a:t>
                </a:r>
                <a:r>
                  <a:rPr lang="en-US" dirty="0" smtClean="0"/>
                  <a:t>= domestic </a:t>
                </a:r>
                <a:r>
                  <a:rPr lang="en-US" dirty="0"/>
                  <a:t>assets </a:t>
                </a:r>
                <a:r>
                  <a:rPr lang="en-US" dirty="0" smtClean="0"/>
                  <a:t>become more </a:t>
                </a:r>
                <a:r>
                  <a:rPr lang="en-US" dirty="0"/>
                  <a:t>attractive in comparison to foreign assets. </a:t>
                </a:r>
                <a:endParaRPr lang="en-US" dirty="0" smtClean="0"/>
              </a:p>
              <a:p>
                <a:pPr lvl="1"/>
                <a:r>
                  <a:rPr lang="en-US" dirty="0" smtClean="0"/>
                  <a:t>An </a:t>
                </a:r>
                <a:r>
                  <a:rPr lang="en-US" dirty="0"/>
                  <a:t>expectation of exchange rate depreciation </a:t>
                </a:r>
                <a:r>
                  <a:rPr lang="en-US" dirty="0" smtClean="0"/>
                  <a:t>reduce </a:t>
                </a:r>
                <a:r>
                  <a:rPr lang="en-US" dirty="0"/>
                  <a:t>their attractiveness and reestablish equilibrium in the asset </a:t>
                </a:r>
                <a:r>
                  <a:rPr lang="en-US" dirty="0" smtClean="0"/>
                  <a:t>market. </a:t>
                </a:r>
              </a:p>
              <a:p>
                <a:pPr lvl="1"/>
                <a:r>
                  <a:rPr lang="en-US" dirty="0" smtClean="0"/>
                  <a:t>For </a:t>
                </a:r>
                <a:r>
                  <a:rPr lang="en-US" dirty="0"/>
                  <a:t>a given expected exchange rate for the next period, </a:t>
                </a:r>
                <a14:m>
                  <m:oMath xmlns:m="http://schemas.openxmlformats.org/officeDocument/2006/math">
                    <m:r>
                      <a:rPr lang="en-US" i="1">
                        <a:latin typeface="Cambria Math" panose="02040503050406030204" pitchFamily="18" charset="0"/>
                      </a:rPr>
                      <m:t>𝐸</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r>
                              <a:rPr lang="en-US" i="1">
                                <a:latin typeface="Cambria Math" panose="02040503050406030204" pitchFamily="18" charset="0"/>
                              </a:rPr>
                              <m:t>+1</m:t>
                            </m:r>
                          </m:sub>
                        </m:sSub>
                      </m:e>
                    </m:d>
                  </m:oMath>
                </a14:m>
                <a:r>
                  <a:rPr lang="en-US" dirty="0"/>
                  <a:t>, a depreciation expectation occurs with a more appreciated exchange rate today. </a:t>
                </a:r>
                <a:endParaRPr lang="en-US" dirty="0" smtClean="0"/>
              </a:p>
              <a:p>
                <a:pPr lvl="1">
                  <a:buFont typeface="Wingdings" panose="05000000000000000000" pitchFamily="2" charset="2"/>
                  <a:buChar char="Ø"/>
                </a:pPr>
                <a:r>
                  <a:rPr lang="en-US" dirty="0" smtClean="0"/>
                  <a:t>A </a:t>
                </a:r>
                <a:r>
                  <a:rPr lang="en-US" dirty="0"/>
                  <a:t>higher interest rate is associated with a lower exchange rate.</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28</a:t>
            </a:fld>
            <a:endParaRPr lang="pt-BR"/>
          </a:p>
        </p:txBody>
      </p:sp>
      <p:sp>
        <p:nvSpPr>
          <p:cNvPr id="4" name="Titre 3"/>
          <p:cNvSpPr>
            <a:spLocks noGrp="1"/>
          </p:cNvSpPr>
          <p:nvPr>
            <p:ph type="title"/>
          </p:nvPr>
        </p:nvSpPr>
        <p:spPr/>
        <p:txBody>
          <a:bodyPr/>
          <a:lstStyle/>
          <a:p>
            <a:r>
              <a:rPr lang="fr-FR" dirty="0" err="1" smtClean="0"/>
              <a:t>Interest</a:t>
            </a:r>
            <a:r>
              <a:rPr lang="fr-FR" dirty="0" smtClean="0"/>
              <a:t> </a:t>
            </a:r>
            <a:r>
              <a:rPr lang="fr-FR" dirty="0" err="1" smtClean="0"/>
              <a:t>Parity</a:t>
            </a:r>
            <a:r>
              <a:rPr lang="fr-FR" dirty="0" smtClean="0"/>
              <a:t> </a:t>
            </a:r>
            <a:r>
              <a:rPr lang="fr-FR" dirty="0" err="1" smtClean="0"/>
              <a:t>Curve</a:t>
            </a:r>
            <a:endParaRPr lang="en-US" dirty="0"/>
          </a:p>
        </p:txBody>
      </p:sp>
    </p:spTree>
    <p:extLst>
      <p:ext uri="{BB962C8B-B14F-4D97-AF65-F5344CB8AC3E}">
        <p14:creationId xmlns:p14="http://schemas.microsoft.com/office/powerpoint/2010/main" val="27758752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endParaRPr lang="en-US" dirty="0" smtClean="0"/>
              </a:p>
              <a:p>
                <a:endParaRPr lang="en-US" dirty="0"/>
              </a:p>
              <a:p>
                <a:r>
                  <a:rPr lang="en-US" dirty="0" smtClean="0"/>
                  <a:t>The </a:t>
                </a:r>
                <a:r>
                  <a:rPr lang="en-US" dirty="0"/>
                  <a:t>position of the </a:t>
                </a:r>
                <a:r>
                  <a:rPr lang="en-US" dirty="0" smtClean="0"/>
                  <a:t>IP curve depends </a:t>
                </a:r>
                <a:r>
                  <a:rPr lang="en-US" dirty="0"/>
                  <a:t>on the exchange rate expectation for the next period: </a:t>
                </a:r>
                <a:endParaRPr lang="en-US" dirty="0" smtClean="0"/>
              </a:p>
              <a:p>
                <a:pPr lvl="1"/>
                <a:endParaRPr lang="en-US" dirty="0" smtClean="0"/>
              </a:p>
              <a:p>
                <a:pPr lvl="1"/>
                <a:r>
                  <a:rPr lang="en-US" dirty="0" smtClean="0"/>
                  <a:t>the </a:t>
                </a:r>
                <a:r>
                  <a:rPr lang="en-US" dirty="0"/>
                  <a:t>greater </a:t>
                </a:r>
                <a14:m>
                  <m:oMath xmlns:m="http://schemas.openxmlformats.org/officeDocument/2006/math">
                    <m:r>
                      <a:rPr lang="en-US" i="1">
                        <a:latin typeface="Cambria Math" panose="02040503050406030204" pitchFamily="18" charset="0"/>
                      </a:rPr>
                      <m:t>𝐸</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r>
                              <a:rPr lang="en-US" i="1">
                                <a:latin typeface="Cambria Math" panose="02040503050406030204" pitchFamily="18" charset="0"/>
                              </a:rPr>
                              <m:t>+1</m:t>
                            </m:r>
                          </m:sub>
                        </m:sSub>
                      </m:e>
                    </m:d>
                  </m:oMath>
                </a14:m>
                <a:r>
                  <a:rPr lang="en-US" dirty="0"/>
                  <a:t> is, the more distant from the origin the curve is. </a:t>
                </a:r>
                <a:endParaRPr lang="en-US" dirty="0" smtClean="0"/>
              </a:p>
              <a:p>
                <a:pPr lvl="1"/>
                <a:endParaRPr lang="en-US" dirty="0" smtClean="0"/>
              </a:p>
              <a:p>
                <a:pPr lvl="1"/>
                <a:r>
                  <a:rPr lang="en-US" dirty="0" smtClean="0"/>
                  <a:t>For </a:t>
                </a:r>
                <a:r>
                  <a:rPr lang="en-US" dirty="0"/>
                  <a:t>a given current value of the exchange rate, a higher expected depreciation of exchange rate demands a higher interest rate today so investors remain indifferent between buying domestic or foreign assets. </a:t>
                </a:r>
                <a:endParaRPr lang="en-US" dirty="0" smtClean="0"/>
              </a:p>
              <a:p>
                <a:pPr lvl="1"/>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29</a:t>
            </a:fld>
            <a:endParaRPr lang="pt-BR"/>
          </a:p>
        </p:txBody>
      </p:sp>
      <p:sp>
        <p:nvSpPr>
          <p:cNvPr id="4" name="Titre 3"/>
          <p:cNvSpPr>
            <a:spLocks noGrp="1"/>
          </p:cNvSpPr>
          <p:nvPr>
            <p:ph type="title"/>
          </p:nvPr>
        </p:nvSpPr>
        <p:spPr/>
        <p:txBody>
          <a:bodyPr/>
          <a:lstStyle/>
          <a:p>
            <a:r>
              <a:rPr lang="fr-FR"/>
              <a:t>Interest Parity Curve</a:t>
            </a:r>
            <a:endParaRPr lang="en-US"/>
          </a:p>
        </p:txBody>
      </p:sp>
    </p:spTree>
    <p:extLst>
      <p:ext uri="{BB962C8B-B14F-4D97-AF65-F5344CB8AC3E}">
        <p14:creationId xmlns:p14="http://schemas.microsoft.com/office/powerpoint/2010/main" val="2017470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r>
              <a:rPr lang="en-US" dirty="0"/>
              <a:t>In general, prices do not adjust instantly to economic shocks. </a:t>
            </a:r>
            <a:endParaRPr lang="en-US" dirty="0" smtClean="0"/>
          </a:p>
          <a:p>
            <a:pPr lvl="1"/>
            <a:r>
              <a:rPr lang="en-US" dirty="0" smtClean="0"/>
              <a:t>Explanations:</a:t>
            </a:r>
          </a:p>
          <a:p>
            <a:pPr lvl="2"/>
            <a:r>
              <a:rPr lang="en-US" i="1" dirty="0" smtClean="0"/>
              <a:t>menu </a:t>
            </a:r>
            <a:r>
              <a:rPr lang="en-US" i="1" dirty="0"/>
              <a:t>costs</a:t>
            </a:r>
            <a:r>
              <a:rPr lang="en-US" dirty="0"/>
              <a:t>; </a:t>
            </a:r>
            <a:endParaRPr lang="en-US" dirty="0" smtClean="0"/>
          </a:p>
          <a:p>
            <a:pPr lvl="2"/>
            <a:r>
              <a:rPr lang="en-US" dirty="0" smtClean="0"/>
              <a:t>contracts </a:t>
            </a:r>
            <a:r>
              <a:rPr lang="en-US" dirty="0"/>
              <a:t>that do not allow an immediate price adjustment; or </a:t>
            </a:r>
            <a:endParaRPr lang="en-US" dirty="0" smtClean="0"/>
          </a:p>
          <a:p>
            <a:pPr lvl="2"/>
            <a:r>
              <a:rPr lang="en-US" dirty="0" smtClean="0"/>
              <a:t>asymmetric </a:t>
            </a:r>
            <a:r>
              <a:rPr lang="en-US" dirty="0"/>
              <a:t>information problems that can delay the transfer of shocks to prices. </a:t>
            </a:r>
            <a:endParaRPr lang="en-US" dirty="0" smtClean="0"/>
          </a:p>
          <a:p>
            <a:endParaRPr lang="en-US" dirty="0" smtClean="0"/>
          </a:p>
          <a:p>
            <a:pPr>
              <a:buFont typeface="Wingdings" panose="05000000000000000000" pitchFamily="2" charset="2"/>
              <a:buChar char="Ø"/>
            </a:pPr>
            <a:r>
              <a:rPr lang="en-US" dirty="0" smtClean="0"/>
              <a:t>In </a:t>
            </a:r>
            <a:r>
              <a:rPr lang="en-US" dirty="0"/>
              <a:t>the short-run, or when relative prices have not had time to adjust to economic shocks, relative prices can differ from their equilibrium </a:t>
            </a:r>
            <a:r>
              <a:rPr lang="en-US" dirty="0" smtClean="0"/>
              <a:t>value </a:t>
            </a:r>
          </a:p>
          <a:p>
            <a:pPr marL="365760" lvl="1" indent="0">
              <a:buNone/>
            </a:pPr>
            <a:endParaRPr lang="en-US" dirty="0" smtClean="0"/>
          </a:p>
          <a:p>
            <a:pPr marL="365760" lvl="1" indent="0">
              <a:buNone/>
            </a:pPr>
            <a:r>
              <a:rPr lang="en-US" dirty="0" smtClean="0"/>
              <a:t>=&gt; the </a:t>
            </a:r>
            <a:r>
              <a:rPr lang="en-US" dirty="0"/>
              <a:t>current account and the aggregate output to also differ from their long-run equilibrium level</a:t>
            </a:r>
            <a:r>
              <a:rPr lang="en-US" dirty="0" smtClean="0"/>
              <a:t>.</a:t>
            </a:r>
            <a:endParaRPr lang="en-US" dirty="0"/>
          </a:p>
        </p:txBody>
      </p:sp>
      <p:sp>
        <p:nvSpPr>
          <p:cNvPr id="2" name="Título 1"/>
          <p:cNvSpPr>
            <a:spLocks noGrp="1"/>
          </p:cNvSpPr>
          <p:nvPr>
            <p:ph type="title"/>
          </p:nvPr>
        </p:nvSpPr>
        <p:spPr/>
        <p:txBody>
          <a:bodyPr/>
          <a:lstStyle/>
          <a:p>
            <a:r>
              <a:rPr lang="pt-BR" dirty="0" err="1" smtClean="0"/>
              <a:t>Introduction</a:t>
            </a:r>
            <a:endParaRPr lang="pt-BR" dirty="0"/>
          </a:p>
        </p:txBody>
      </p:sp>
      <p:sp>
        <p:nvSpPr>
          <p:cNvPr id="4" name="Espaço Reservado para Número de Slide 3"/>
          <p:cNvSpPr>
            <a:spLocks noGrp="1"/>
          </p:cNvSpPr>
          <p:nvPr>
            <p:ph type="sldNum" sz="quarter" idx="12"/>
          </p:nvPr>
        </p:nvSpPr>
        <p:spPr/>
        <p:txBody>
          <a:bodyPr/>
          <a:lstStyle/>
          <a:p>
            <a:fld id="{D2D54FD4-E6A3-4A1F-8C5C-1619D1E75EAA}" type="slidenum">
              <a:rPr lang="pt-BR" smtClean="0"/>
              <a:t>3</a:t>
            </a:fld>
            <a:endParaRPr lang="pt-BR"/>
          </a:p>
        </p:txBody>
      </p:sp>
    </p:spTree>
    <p:extLst>
      <p:ext uri="{BB962C8B-B14F-4D97-AF65-F5344CB8AC3E}">
        <p14:creationId xmlns:p14="http://schemas.microsoft.com/office/powerpoint/2010/main" val="41232578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The </a:t>
                </a:r>
                <a:r>
                  <a:rPr lang="en-US" dirty="0"/>
                  <a:t>stationary equilibrium </a:t>
                </a:r>
                <a:r>
                  <a:rPr lang="en-US" dirty="0" smtClean="0"/>
                  <a:t>= point E </a:t>
                </a:r>
                <a:r>
                  <a:rPr lang="en-US" dirty="0"/>
                  <a:t>in </a:t>
                </a:r>
                <a:r>
                  <a:rPr lang="en-US" dirty="0" smtClean="0"/>
                  <a:t>the figure </a:t>
                </a:r>
              </a:p>
              <a:p>
                <a:pPr lvl="1"/>
                <a:r>
                  <a:rPr lang="en-US" dirty="0" smtClean="0"/>
                  <a:t>In steady state: </a:t>
                </a:r>
                <a14:m>
                  <m:oMath xmlns:m="http://schemas.openxmlformats.org/officeDocument/2006/math">
                    <m:r>
                      <a:rPr lang="en-US" i="1">
                        <a:latin typeface="Cambria Math" panose="02040503050406030204" pitchFamily="18" charset="0"/>
                      </a:rPr>
                      <m:t>𝐸</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r>
                              <a:rPr lang="en-US" i="1">
                                <a:latin typeface="Cambria Math" panose="02040503050406030204" pitchFamily="18" charset="0"/>
                              </a:rPr>
                              <m:t>+1</m:t>
                            </m:r>
                          </m:sub>
                        </m:sSub>
                      </m:e>
                    </m:d>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sub>
                    </m:sSub>
                    <m:r>
                      <a:rPr lang="en-US" i="1">
                        <a:latin typeface="Cambria Math" panose="02040503050406030204" pitchFamily="18" charset="0"/>
                      </a:rPr>
                      <m:t>= </m:t>
                    </m:r>
                    <m:bar>
                      <m:barPr>
                        <m:pos m:val="top"/>
                        <m:ctrlPr>
                          <a:rPr lang="en-US" i="1">
                            <a:latin typeface="Cambria Math" panose="02040503050406030204" pitchFamily="18" charset="0"/>
                          </a:rPr>
                        </m:ctrlPr>
                      </m:barPr>
                      <m:e>
                        <m:r>
                          <a:rPr lang="en-US" i="1">
                            <a:latin typeface="Cambria Math" panose="02040503050406030204" pitchFamily="18" charset="0"/>
                          </a:rPr>
                          <m:t>𝑠</m:t>
                        </m:r>
                      </m:e>
                    </m:bar>
                  </m:oMath>
                </a14:m>
                <a:endParaRPr lang="en-US" dirty="0" smtClean="0"/>
              </a:p>
              <a:p>
                <a:pPr lvl="1"/>
                <a:r>
                  <a:rPr lang="en-US" dirty="0" smtClean="0"/>
                  <a:t>Fro</a:t>
                </a:r>
                <a:r>
                  <a:rPr lang="fr-FR" dirty="0" smtClean="0"/>
                  <a:t>m</a:t>
                </a:r>
                <a:r>
                  <a:rPr lang="en-US" dirty="0" smtClean="0"/>
                  <a:t> the IP condition</a:t>
                </a:r>
                <a:r>
                  <a:rPr lang="fr-FR" dirty="0" smtClean="0"/>
                  <a:t>, </a:t>
                </a:r>
                <a:r>
                  <a:rPr lang="fr-FR" dirty="0" err="1" smtClean="0"/>
                  <a:t>this</a:t>
                </a:r>
                <a:r>
                  <a:rPr lang="fr-FR" dirty="0" smtClean="0"/>
                  <a:t> </a:t>
                </a:r>
                <a:r>
                  <a:rPr lang="fr-FR" dirty="0" err="1" smtClean="0"/>
                  <a:t>implies</a:t>
                </a:r>
                <a:r>
                  <a:rPr lang="fr-FR" dirty="0" smtClean="0"/>
                  <a:t> </a:t>
                </a:r>
                <a14:m>
                  <m:oMath xmlns:m="http://schemas.openxmlformats.org/officeDocument/2006/math">
                    <m:r>
                      <m:rPr>
                        <m:sty m:val="p"/>
                      </m:rPr>
                      <a:rPr lang="en-US">
                        <a:latin typeface="Cambria Math" panose="02040503050406030204" pitchFamily="18" charset="0"/>
                      </a:rPr>
                      <m:t>i</m:t>
                    </m:r>
                    <m:r>
                      <a:rPr lang="en-US">
                        <a:latin typeface="Cambria Math" panose="02040503050406030204" pitchFamily="18" charset="0"/>
                      </a:rPr>
                      <m:t>=</m:t>
                    </m:r>
                    <m:sSup>
                      <m:sSupPr>
                        <m:ctrlPr>
                          <a:rPr lang="en-US"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oMath>
                </a14:m>
                <a:r>
                  <a:rPr lang="en-US" dirty="0"/>
                  <a:t>. </a:t>
                </a:r>
                <a:endParaRPr lang="en-US" dirty="0" smtClean="0"/>
              </a:p>
              <a:p>
                <a:pPr lvl="1"/>
                <a:r>
                  <a:rPr lang="en-US" dirty="0" smtClean="0"/>
                  <a:t>IS </a:t>
                </a:r>
                <a:r>
                  <a:rPr lang="en-US" dirty="0"/>
                  <a:t>and LM curves cross </a:t>
                </a:r>
                <a:r>
                  <a:rPr lang="en-US" dirty="0" smtClean="0"/>
                  <a:t>at </a:t>
                </a:r>
                <a14:m>
                  <m:oMath xmlns:m="http://schemas.openxmlformats.org/officeDocument/2006/math">
                    <m:sSup>
                      <m:sSupPr>
                        <m:ctrlPr>
                          <a:rPr lang="en-US"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oMath>
                </a14:m>
                <a:r>
                  <a:rPr lang="en-US" dirty="0"/>
                  <a:t>, and the corresponding output is given by </a:t>
                </a:r>
                <a14:m>
                  <m:oMath xmlns:m="http://schemas.openxmlformats.org/officeDocument/2006/math">
                    <m:bar>
                      <m:barPr>
                        <m:pos m:val="top"/>
                        <m:ctrlPr>
                          <a:rPr lang="en-US" i="1">
                            <a:latin typeface="Cambria Math" panose="02040503050406030204" pitchFamily="18" charset="0"/>
                          </a:rPr>
                        </m:ctrlPr>
                      </m:barPr>
                      <m:e>
                        <m:r>
                          <a:rPr lang="en-US" i="1">
                            <a:latin typeface="Cambria Math" panose="02040503050406030204" pitchFamily="18" charset="0"/>
                          </a:rPr>
                          <m:t>𝑌</m:t>
                        </m:r>
                      </m:e>
                    </m:bar>
                  </m:oMath>
                </a14:m>
                <a:r>
                  <a:rPr lang="en-US" dirty="0"/>
                  <a:t> on the graph. </a:t>
                </a:r>
                <a:endParaRPr lang="en-US" dirty="0" smtClean="0"/>
              </a:p>
              <a:p>
                <a:pPr lvl="1"/>
                <a:r>
                  <a:rPr lang="en-US" dirty="0" smtClean="0"/>
                  <a:t>Equilibrium </a:t>
                </a:r>
                <a:r>
                  <a:rPr lang="en-US" dirty="0"/>
                  <a:t>trade </a:t>
                </a:r>
                <a:r>
                  <a:rPr lang="en-US" dirty="0" smtClean="0"/>
                  <a:t>balance: results </a:t>
                </a:r>
                <a:r>
                  <a:rPr lang="en-US" dirty="0"/>
                  <a:t>from the equilibrium level exchange rate </a:t>
                </a:r>
                <a14:m>
                  <m:oMath xmlns:m="http://schemas.openxmlformats.org/officeDocument/2006/math">
                    <m:bar>
                      <m:barPr>
                        <m:pos m:val="top"/>
                        <m:ctrlPr>
                          <a:rPr lang="en-US" i="1">
                            <a:latin typeface="Cambria Math" panose="02040503050406030204" pitchFamily="18" charset="0"/>
                          </a:rPr>
                        </m:ctrlPr>
                      </m:barPr>
                      <m:e>
                        <m:r>
                          <a:rPr lang="en-US" i="1">
                            <a:latin typeface="Cambria Math" panose="02040503050406030204" pitchFamily="18" charset="0"/>
                          </a:rPr>
                          <m:t>𝑠</m:t>
                        </m:r>
                      </m:e>
                    </m:bar>
                  </m:oMath>
                </a14:m>
                <a:r>
                  <a:rPr lang="en-US" dirty="0" smtClean="0"/>
                  <a:t>.</a:t>
                </a:r>
              </a:p>
              <a:p>
                <a:endParaRPr lang="en-US" dirty="0" smtClean="0"/>
              </a:p>
              <a:p>
                <a:r>
                  <a:rPr lang="en-US" dirty="0" smtClean="0"/>
                  <a:t>How equilibrium changes </a:t>
                </a:r>
                <a:r>
                  <a:rPr lang="en-US" dirty="0"/>
                  <a:t>in face of change in government fiscal and monetary </a:t>
                </a:r>
                <a:r>
                  <a:rPr lang="en-US" dirty="0" smtClean="0"/>
                  <a:t>policies? </a:t>
                </a:r>
              </a:p>
              <a:p>
                <a:pPr lvl="1"/>
                <a:r>
                  <a:rPr lang="en-US" dirty="0" smtClean="0"/>
                  <a:t>under </a:t>
                </a:r>
                <a:r>
                  <a:rPr lang="en-US" dirty="0"/>
                  <a:t>two alternative exchange regimes: floating exchange rate and fixed exchange </a:t>
                </a:r>
                <a:r>
                  <a:rPr lang="en-US" dirty="0" smtClean="0"/>
                  <a:t>rate</a:t>
                </a:r>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r="-123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30</a:t>
            </a:fld>
            <a:endParaRPr lang="pt-BR"/>
          </a:p>
        </p:txBody>
      </p:sp>
      <p:sp>
        <p:nvSpPr>
          <p:cNvPr id="4" name="Titre 3"/>
          <p:cNvSpPr>
            <a:spLocks noGrp="1"/>
          </p:cNvSpPr>
          <p:nvPr>
            <p:ph type="title"/>
          </p:nvPr>
        </p:nvSpPr>
        <p:spPr/>
        <p:txBody>
          <a:bodyPr/>
          <a:lstStyle/>
          <a:p>
            <a:r>
              <a:rPr lang="fr-FR" dirty="0" err="1" smtClean="0"/>
              <a:t>Steady</a:t>
            </a:r>
            <a:r>
              <a:rPr lang="fr-FR" dirty="0" smtClean="0"/>
              <a:t>-state </a:t>
            </a:r>
            <a:r>
              <a:rPr lang="fr-FR" dirty="0" err="1" smtClean="0"/>
              <a:t>equilibrium</a:t>
            </a:r>
            <a:endParaRPr lang="en-US" dirty="0"/>
          </a:p>
        </p:txBody>
      </p:sp>
    </p:spTree>
    <p:extLst>
      <p:ext uri="{BB962C8B-B14F-4D97-AF65-F5344CB8AC3E}">
        <p14:creationId xmlns:p14="http://schemas.microsoft.com/office/powerpoint/2010/main" val="2061597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en-US" sz="2400" dirty="0" smtClean="0"/>
              <a:t>Basic </a:t>
            </a:r>
            <a:r>
              <a:rPr lang="en-US" sz="2400" dirty="0"/>
              <a:t>difference between the fixed and floating exchange rate </a:t>
            </a:r>
            <a:r>
              <a:rPr lang="en-US" sz="2400" dirty="0" smtClean="0"/>
              <a:t>regimes: monetary </a:t>
            </a:r>
            <a:r>
              <a:rPr lang="en-US" sz="2400" dirty="0"/>
              <a:t>policy. </a:t>
            </a:r>
            <a:endParaRPr lang="en-US" sz="2400" dirty="0" smtClean="0"/>
          </a:p>
          <a:p>
            <a:pPr lvl="1"/>
            <a:endParaRPr lang="en-US" sz="2000" dirty="0" smtClean="0"/>
          </a:p>
          <a:p>
            <a:pPr lvl="1"/>
            <a:r>
              <a:rPr lang="en-US" sz="2000" dirty="0" smtClean="0"/>
              <a:t>Fixed regime: the </a:t>
            </a:r>
            <a:r>
              <a:rPr lang="en-US" sz="2000" dirty="0"/>
              <a:t>government commits to intervene in the exchange rate market to set its price. </a:t>
            </a:r>
            <a:endParaRPr lang="en-US" sz="2000" dirty="0" smtClean="0"/>
          </a:p>
          <a:p>
            <a:pPr lvl="2"/>
            <a:r>
              <a:rPr lang="en-US" sz="1800" dirty="0" smtClean="0"/>
              <a:t>Money </a:t>
            </a:r>
            <a:r>
              <a:rPr lang="en-US" sz="1800" dirty="0"/>
              <a:t>supply decreases in the face of pressure to depreciate, </a:t>
            </a:r>
            <a:r>
              <a:rPr lang="en-US" sz="1800" dirty="0" smtClean="0"/>
              <a:t>and</a:t>
            </a:r>
          </a:p>
          <a:p>
            <a:pPr lvl="2"/>
            <a:r>
              <a:rPr lang="en-US" sz="1800" dirty="0" smtClean="0"/>
              <a:t>it </a:t>
            </a:r>
            <a:r>
              <a:rPr lang="en-US" sz="1800" dirty="0"/>
              <a:t>increases when there is a pressure for exchange rate appreciation. </a:t>
            </a:r>
            <a:endParaRPr lang="en-US" sz="1800" dirty="0" smtClean="0"/>
          </a:p>
          <a:p>
            <a:pPr marL="640080" lvl="2" indent="0">
              <a:buNone/>
            </a:pPr>
            <a:r>
              <a:rPr lang="en-US" sz="1800" dirty="0" smtClean="0"/>
              <a:t>=&gt;Monetary </a:t>
            </a:r>
            <a:r>
              <a:rPr lang="en-US" sz="1800" dirty="0"/>
              <a:t>policy has become passive in the sense that it is used to maintain the nominal exchange rate at a given level.</a:t>
            </a:r>
          </a:p>
          <a:p>
            <a:pPr lvl="1"/>
            <a:endParaRPr lang="en-US" sz="2000" dirty="0" smtClean="0"/>
          </a:p>
          <a:p>
            <a:pPr lvl="1"/>
            <a:r>
              <a:rPr lang="en-US" sz="2000" dirty="0" smtClean="0"/>
              <a:t>Floating regime: no </a:t>
            </a:r>
            <a:r>
              <a:rPr lang="en-US" sz="2000" dirty="0"/>
              <a:t>commitment to defend an exchange rate </a:t>
            </a:r>
            <a:r>
              <a:rPr lang="en-US" sz="2000" dirty="0" smtClean="0"/>
              <a:t>parity</a:t>
            </a:r>
          </a:p>
          <a:p>
            <a:pPr lvl="2"/>
            <a:r>
              <a:rPr lang="en-US" sz="1800" dirty="0" smtClean="0"/>
              <a:t>the </a:t>
            </a:r>
            <a:r>
              <a:rPr lang="en-US" sz="1800" dirty="0"/>
              <a:t>government can buy and sell its bonds on the open market in order to adjust the money supply in a completely exogenous way.</a:t>
            </a:r>
            <a:endParaRPr lang="en-US" dirty="0"/>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31</a:t>
            </a:fld>
            <a:endParaRPr lang="pt-BR"/>
          </a:p>
        </p:txBody>
      </p:sp>
      <p:sp>
        <p:nvSpPr>
          <p:cNvPr id="4" name="Titre 3"/>
          <p:cNvSpPr>
            <a:spLocks noGrp="1"/>
          </p:cNvSpPr>
          <p:nvPr>
            <p:ph type="title"/>
          </p:nvPr>
        </p:nvSpPr>
        <p:spPr/>
        <p:txBody>
          <a:bodyPr/>
          <a:lstStyle/>
          <a:p>
            <a:r>
              <a:rPr lang="en-US" sz="2800" dirty="0"/>
              <a:t>Monetary and Fiscal Policies under Fixed and Floating </a:t>
            </a:r>
            <a:r>
              <a:rPr lang="en-US" sz="2800" dirty="0" smtClean="0"/>
              <a:t/>
            </a:r>
            <a:br>
              <a:rPr lang="en-US" sz="2800" dirty="0" smtClean="0"/>
            </a:br>
            <a:r>
              <a:rPr lang="en-US" sz="2800" dirty="0" smtClean="0"/>
              <a:t>Exchange </a:t>
            </a:r>
            <a:r>
              <a:rPr lang="en-US" sz="2800" dirty="0"/>
              <a:t>Rate Regimes</a:t>
            </a:r>
          </a:p>
        </p:txBody>
      </p:sp>
    </p:spTree>
    <p:extLst>
      <p:ext uri="{BB962C8B-B14F-4D97-AF65-F5344CB8AC3E}">
        <p14:creationId xmlns:p14="http://schemas.microsoft.com/office/powerpoint/2010/main" val="38813013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en-US" dirty="0"/>
          </a:p>
          <a:p>
            <a:r>
              <a:rPr lang="en-US" dirty="0"/>
              <a:t>We will now see how a small, open economy with free capital mobility reacts to changes in monetary and fiscal policies under fixed and floating exchange rate regimes. </a:t>
            </a:r>
            <a:endParaRPr lang="en-US" dirty="0" smtClean="0"/>
          </a:p>
          <a:p>
            <a:endParaRPr lang="en-US" dirty="0"/>
          </a:p>
          <a:p>
            <a:r>
              <a:rPr lang="en-US" dirty="0" smtClean="0"/>
              <a:t>Warning: </a:t>
            </a:r>
            <a:r>
              <a:rPr lang="en-US" dirty="0"/>
              <a:t>The </a:t>
            </a:r>
            <a:r>
              <a:rPr lang="en-US" dirty="0" err="1"/>
              <a:t>Mundell</a:t>
            </a:r>
            <a:r>
              <a:rPr lang="en-US" dirty="0"/>
              <a:t>-Fleming model does not allow the analysis of the transition between different short-run equilibria. </a:t>
            </a:r>
            <a:endParaRPr lang="en-US" dirty="0" smtClean="0"/>
          </a:p>
          <a:p>
            <a:pPr lvl="1"/>
            <a:r>
              <a:rPr lang="en-US" dirty="0" smtClean="0"/>
              <a:t>I </a:t>
            </a:r>
            <a:r>
              <a:rPr lang="en-US" dirty="0"/>
              <a:t>propose an intuition for the economic mechanisms that lead the economy to a new equilibrium after a change in economic policy, even though the model does not allow an analysis of the dynamics.</a:t>
            </a:r>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32</a:t>
            </a:fld>
            <a:endParaRPr lang="pt-BR"/>
          </a:p>
        </p:txBody>
      </p:sp>
      <p:sp>
        <p:nvSpPr>
          <p:cNvPr id="4" name="Titre 3"/>
          <p:cNvSpPr>
            <a:spLocks noGrp="1"/>
          </p:cNvSpPr>
          <p:nvPr>
            <p:ph type="title"/>
          </p:nvPr>
        </p:nvSpPr>
        <p:spPr/>
        <p:txBody>
          <a:bodyPr/>
          <a:lstStyle/>
          <a:p>
            <a:r>
              <a:rPr lang="en-US" sz="2800" dirty="0"/>
              <a:t>Monetary and Fiscal Policies under Fixed and Floating </a:t>
            </a:r>
            <a:r>
              <a:rPr lang="en-US" sz="2800" dirty="0" smtClean="0"/>
              <a:t/>
            </a:r>
            <a:br>
              <a:rPr lang="en-US" sz="2800" dirty="0" smtClean="0"/>
            </a:br>
            <a:r>
              <a:rPr lang="en-US" sz="2800" dirty="0" smtClean="0"/>
              <a:t>Exchange </a:t>
            </a:r>
            <a:r>
              <a:rPr lang="en-US" sz="2800" dirty="0"/>
              <a:t>Rate Regimes</a:t>
            </a:r>
          </a:p>
        </p:txBody>
      </p:sp>
    </p:spTree>
    <p:extLst>
      <p:ext uri="{BB962C8B-B14F-4D97-AF65-F5344CB8AC3E}">
        <p14:creationId xmlns:p14="http://schemas.microsoft.com/office/powerpoint/2010/main" val="2693905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Initially: </a:t>
                </a:r>
                <a:r>
                  <a:rPr lang="en-US" dirty="0"/>
                  <a:t>the economy is at a steady-state equilibrium </a:t>
                </a:r>
                <a:endParaRPr lang="en-US" dirty="0" smtClean="0"/>
              </a:p>
              <a:p>
                <a:endParaRPr lang="en-US" dirty="0" smtClean="0"/>
              </a:p>
              <a:p>
                <a:r>
                  <a:rPr lang="en-US" dirty="0" smtClean="0"/>
                  <a:t>Higher government </a:t>
                </a:r>
                <a:r>
                  <a:rPr lang="en-US" dirty="0"/>
                  <a:t>spending </a:t>
                </a:r>
                <a:r>
                  <a:rPr lang="en-US" dirty="0" smtClean="0"/>
                  <a:t>=&gt; higher </a:t>
                </a:r>
                <a:r>
                  <a:rPr lang="en-US" dirty="0"/>
                  <a:t>aggregate demand </a:t>
                </a:r>
                <a:r>
                  <a:rPr lang="en-US" dirty="0" smtClean="0"/>
                  <a:t>=&gt; curve </a:t>
                </a:r>
                <a:r>
                  <a:rPr lang="en-US" i="1" dirty="0"/>
                  <a:t>IS</a:t>
                </a:r>
                <a:r>
                  <a:rPr lang="en-US" dirty="0"/>
                  <a:t> </a:t>
                </a:r>
                <a:r>
                  <a:rPr lang="en-US" dirty="0" smtClean="0"/>
                  <a:t>shifts to </a:t>
                </a:r>
                <a:r>
                  <a:rPr lang="en-US" dirty="0"/>
                  <a:t>the </a:t>
                </a:r>
                <a:r>
                  <a:rPr lang="en-US" dirty="0" smtClean="0"/>
                  <a:t>right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𝐼𝑆</m:t>
                        </m:r>
                      </m:e>
                      <m:sub>
                        <m:r>
                          <a:rPr lang="en-US" i="1">
                            <a:latin typeface="Cambria Math" panose="02040503050406030204" pitchFamily="18" charset="0"/>
                          </a:rPr>
                          <m:t>0</m:t>
                        </m:r>
                      </m:sub>
                    </m:sSub>
                  </m:oMath>
                </a14:m>
                <a:r>
                  <a:rPr lang="en-US" dirty="0"/>
                  <a:t> to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𝐼𝑆</m:t>
                        </m:r>
                      </m:e>
                      <m:sub>
                        <m:r>
                          <a:rPr lang="en-US" i="1">
                            <a:latin typeface="Cambria Math" panose="02040503050406030204" pitchFamily="18" charset="0"/>
                          </a:rPr>
                          <m:t>1</m:t>
                        </m:r>
                      </m:sub>
                    </m:sSub>
                  </m:oMath>
                </a14:m>
                <a:r>
                  <a:rPr lang="en-US" dirty="0"/>
                  <a:t>. </a:t>
                </a:r>
                <a:endParaRPr lang="en-US" dirty="0" smtClean="0"/>
              </a:p>
              <a:p>
                <a:pPr lvl="1"/>
                <a:r>
                  <a:rPr lang="en-US" dirty="0" smtClean="0"/>
                  <a:t>The </a:t>
                </a:r>
                <a:r>
                  <a:rPr lang="en-US" dirty="0"/>
                  <a:t>LM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𝐼𝑆</m:t>
                        </m:r>
                      </m:e>
                      <m:sub>
                        <m:r>
                          <a:rPr lang="en-US" i="1">
                            <a:latin typeface="Cambria Math" panose="02040503050406030204" pitchFamily="18" charset="0"/>
                          </a:rPr>
                          <m:t>1</m:t>
                        </m:r>
                      </m:sub>
                    </m:sSub>
                  </m:oMath>
                </a14:m>
                <a:r>
                  <a:rPr lang="en-US" dirty="0"/>
                  <a:t> curves cross at a higher interest rate level,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i</m:t>
                        </m:r>
                      </m:e>
                      <m:sub>
                        <m:r>
                          <a:rPr lang="en-US">
                            <a:latin typeface="Cambria Math" panose="02040503050406030204" pitchFamily="18" charset="0"/>
                          </a:rPr>
                          <m:t>1</m:t>
                        </m:r>
                      </m:sub>
                    </m:sSub>
                    <m:r>
                      <a:rPr lang="en-US" i="1">
                        <a:latin typeface="Cambria Math" panose="02040503050406030204" pitchFamily="18" charset="0"/>
                      </a:rPr>
                      <m:t>&gt;</m:t>
                    </m:r>
                    <m:sSup>
                      <m:sSupPr>
                        <m:ctrlPr>
                          <a:rPr lang="en-US"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oMath>
                </a14:m>
                <a:r>
                  <a:rPr lang="en-US" dirty="0" smtClean="0"/>
                  <a:t> =</a:t>
                </a:r>
                <a:r>
                  <a:rPr lang="fr-FR" dirty="0" smtClean="0"/>
                  <a:t>&gt; </a:t>
                </a:r>
                <a:r>
                  <a:rPr lang="en-US" dirty="0" smtClean="0"/>
                  <a:t>the IP is satisfied </a:t>
                </a:r>
                <a:r>
                  <a:rPr lang="en-US" dirty="0"/>
                  <a:t>with a more appreciated exchange rate, as </a:t>
                </a:r>
                <a:r>
                  <a:rPr lang="en-US" dirty="0" smtClean="0"/>
                  <a:t>=&gt; the </a:t>
                </a:r>
                <a:r>
                  <a:rPr lang="en-US" dirty="0"/>
                  <a:t>exchange rate moving from </a:t>
                </a:r>
                <a14:m>
                  <m:oMath xmlns:m="http://schemas.openxmlformats.org/officeDocument/2006/math">
                    <m:sSub>
                      <m:sSubPr>
                        <m:ctrlPr>
                          <a:rPr lang="en-US" i="1">
                            <a:latin typeface="Cambria Math" panose="02040503050406030204" pitchFamily="18" charset="0"/>
                          </a:rPr>
                        </m:ctrlPr>
                      </m:sSubPr>
                      <m:e>
                        <m:bar>
                          <m:barPr>
                            <m:pos m:val="top"/>
                            <m:ctrlPr>
                              <a:rPr lang="en-US" i="1">
                                <a:latin typeface="Cambria Math" panose="02040503050406030204" pitchFamily="18" charset="0"/>
                              </a:rPr>
                            </m:ctrlPr>
                          </m:barPr>
                          <m:e>
                            <m:r>
                              <a:rPr lang="en-US" i="1">
                                <a:latin typeface="Cambria Math" panose="02040503050406030204" pitchFamily="18" charset="0"/>
                              </a:rPr>
                              <m:t>𝑠</m:t>
                            </m:r>
                          </m:e>
                        </m:bar>
                      </m:e>
                      <m:sub>
                        <m:r>
                          <a:rPr lang="en-US" i="1">
                            <a:latin typeface="Cambria Math" panose="02040503050406030204" pitchFamily="18" charset="0"/>
                          </a:rPr>
                          <m:t>0</m:t>
                        </m:r>
                      </m:sub>
                    </m:sSub>
                  </m:oMath>
                </a14:m>
                <a:r>
                  <a:rPr lang="en-US" dirty="0"/>
                  <a:t> to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1</m:t>
                        </m:r>
                      </m:sub>
                    </m:sSub>
                  </m:oMath>
                </a14:m>
                <a:r>
                  <a:rPr lang="en-US" dirty="0"/>
                  <a:t>.</a:t>
                </a:r>
              </a:p>
              <a:p>
                <a:pPr lvl="1"/>
                <a:r>
                  <a:rPr lang="en-US" dirty="0" smtClean="0"/>
                  <a:t>exchange </a:t>
                </a:r>
                <a:r>
                  <a:rPr lang="en-US" dirty="0"/>
                  <a:t>rate </a:t>
                </a:r>
                <a:r>
                  <a:rPr lang="en-US" dirty="0" smtClean="0"/>
                  <a:t>appreciation =&gt; </a:t>
                </a:r>
                <a:r>
                  <a:rPr lang="en-US" dirty="0"/>
                  <a:t>exports decrease and imports </a:t>
                </a:r>
                <a:r>
                  <a:rPr lang="en-US" dirty="0" smtClean="0"/>
                  <a:t>increase =&gt; lower aggregate demand =&gt; curve </a:t>
                </a:r>
                <a:r>
                  <a:rPr lang="en-US" i="1" dirty="0"/>
                  <a:t>IS</a:t>
                </a:r>
                <a:r>
                  <a:rPr lang="en-US" dirty="0"/>
                  <a:t> </a:t>
                </a:r>
                <a:r>
                  <a:rPr lang="en-US" dirty="0" smtClean="0"/>
                  <a:t>shifts to </a:t>
                </a:r>
                <a:r>
                  <a:rPr lang="en-US" dirty="0"/>
                  <a:t>the left, in direction of its original position. </a:t>
                </a:r>
                <a:endParaRPr lang="en-US" dirty="0" smtClean="0"/>
              </a:p>
              <a:p>
                <a:pPr lvl="1"/>
                <a:r>
                  <a:rPr lang="en-US" dirty="0" smtClean="0"/>
                  <a:t>the </a:t>
                </a:r>
                <a:r>
                  <a:rPr lang="en-US" dirty="0"/>
                  <a:t>equilibrium</a:t>
                </a:r>
                <a:r>
                  <a:rPr lang="en-US" dirty="0" smtClean="0"/>
                  <a:t> </a:t>
                </a:r>
                <a14:m>
                  <m:oMath xmlns:m="http://schemas.openxmlformats.org/officeDocument/2006/math">
                    <m:r>
                      <m:rPr>
                        <m:sty m:val="p"/>
                      </m:rPr>
                      <a:rPr lang="en-US">
                        <a:latin typeface="Cambria Math" panose="02040503050406030204" pitchFamily="18" charset="0"/>
                      </a:rPr>
                      <m:t>i</m:t>
                    </m:r>
                  </m:oMath>
                </a14:m>
                <a:r>
                  <a:rPr lang="en-US" dirty="0"/>
                  <a:t> </a:t>
                </a:r>
                <a:r>
                  <a:rPr lang="fr-FR" dirty="0"/>
                  <a:t>(</a:t>
                </a:r>
                <a:r>
                  <a:rPr lang="en-US" dirty="0" smtClean="0"/>
                  <a:t>crossing point of </a:t>
                </a:r>
                <a:r>
                  <a:rPr lang="en-US" i="1" dirty="0" smtClean="0"/>
                  <a:t>IS</a:t>
                </a:r>
                <a:r>
                  <a:rPr lang="en-US" dirty="0" smtClean="0"/>
                  <a:t> </a:t>
                </a:r>
                <a:r>
                  <a:rPr lang="en-US" dirty="0"/>
                  <a:t>and </a:t>
                </a:r>
                <a:r>
                  <a:rPr lang="en-US" i="1" dirty="0" smtClean="0"/>
                  <a:t>LM)</a:t>
                </a:r>
                <a:r>
                  <a:rPr lang="en-US" dirty="0" smtClean="0"/>
                  <a:t>, </a:t>
                </a:r>
                <a:r>
                  <a:rPr lang="en-US" dirty="0"/>
                  <a:t>decreases</a:t>
                </a:r>
                <a:r>
                  <a:rPr lang="en-US" dirty="0" smtClean="0"/>
                  <a:t>.</a:t>
                </a:r>
              </a:p>
              <a:p>
                <a:endParaRPr lang="en-US" dirty="0" smtClean="0"/>
              </a:p>
              <a:p>
                <a:r>
                  <a:rPr lang="en-US" dirty="0" smtClean="0"/>
                  <a:t>New </a:t>
                </a:r>
                <a:r>
                  <a:rPr lang="en-US" dirty="0"/>
                  <a:t>short-run stationary </a:t>
                </a:r>
                <a:r>
                  <a:rPr lang="en-US" dirty="0" smtClean="0"/>
                  <a:t>equilibrium: when </a:t>
                </a:r>
                <a14:m>
                  <m:oMath xmlns:m="http://schemas.openxmlformats.org/officeDocument/2006/math">
                    <m:r>
                      <m:rPr>
                        <m:sty m:val="p"/>
                      </m:rPr>
                      <a:rPr lang="en-US">
                        <a:latin typeface="Cambria Math" panose="02040503050406030204" pitchFamily="18" charset="0"/>
                      </a:rPr>
                      <m:t>i</m:t>
                    </m:r>
                    <m:r>
                      <a:rPr lang="fr-FR" b="0" i="1" smtClean="0">
                        <a:latin typeface="Cambria Math" panose="02040503050406030204" pitchFamily="18" charset="0"/>
                      </a:rPr>
                      <m:t>=</m:t>
                    </m:r>
                    <m:sSup>
                      <m:sSupPr>
                        <m:ctrlPr>
                          <a:rPr lang="en-US"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oMath>
                </a14:m>
                <a:r>
                  <a:rPr lang="en-US" dirty="0" smtClean="0"/>
                  <a:t>. </a:t>
                </a:r>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r="-290"/>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33</a:t>
            </a:fld>
            <a:endParaRPr lang="pt-BR"/>
          </a:p>
        </p:txBody>
      </p:sp>
      <p:sp>
        <p:nvSpPr>
          <p:cNvPr id="4" name="Titre 3"/>
          <p:cNvSpPr>
            <a:spLocks noGrp="1"/>
          </p:cNvSpPr>
          <p:nvPr>
            <p:ph type="title"/>
          </p:nvPr>
        </p:nvSpPr>
        <p:spPr/>
        <p:txBody>
          <a:bodyPr/>
          <a:lstStyle/>
          <a:p>
            <a:r>
              <a:rPr lang="en-US" dirty="0"/>
              <a:t>Floating Exchange Rate </a:t>
            </a:r>
            <a:r>
              <a:rPr lang="en-US" dirty="0" smtClean="0"/>
              <a:t>Regime:</a:t>
            </a:r>
            <a:br>
              <a:rPr lang="en-US" dirty="0" smtClean="0"/>
            </a:br>
            <a:r>
              <a:rPr lang="en-US" dirty="0"/>
              <a:t>Permanent Fiscal Expansion</a:t>
            </a:r>
          </a:p>
        </p:txBody>
      </p:sp>
    </p:spTree>
    <p:extLst>
      <p:ext uri="{BB962C8B-B14F-4D97-AF65-F5344CB8AC3E}">
        <p14:creationId xmlns:p14="http://schemas.microsoft.com/office/powerpoint/2010/main" val="20163978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endParaRPr lang="en-US" dirty="0"/>
              </a:p>
              <a:p>
                <a:r>
                  <a:rPr lang="en-US" dirty="0" smtClean="0"/>
                  <a:t>At </a:t>
                </a:r>
                <a:r>
                  <a:rPr lang="en-US" dirty="0"/>
                  <a:t>the same time, the expected exchange rate adjusts to a more appreciated (smaller</a:t>
                </a:r>
                <a:r>
                  <a:rPr lang="en-US" dirty="0" smtClean="0"/>
                  <a:t>) value =&gt; the IP curve moves closer </a:t>
                </a:r>
                <a:r>
                  <a:rPr lang="en-US" dirty="0"/>
                  <a:t>to the origin </a:t>
                </a:r>
                <a:endParaRPr lang="en-US" dirty="0" smtClean="0"/>
              </a:p>
              <a:p>
                <a:endParaRPr lang="en-US" dirty="0" smtClean="0"/>
              </a:p>
              <a:p>
                <a:r>
                  <a:rPr lang="en-US" dirty="0" smtClean="0"/>
                  <a:t>The </a:t>
                </a:r>
                <a:r>
                  <a:rPr lang="en-US" dirty="0"/>
                  <a:t>final exchange rate level is that which takes </a:t>
                </a:r>
                <a:r>
                  <a:rPr lang="en-US" i="1" dirty="0"/>
                  <a:t>IS</a:t>
                </a:r>
                <a:r>
                  <a:rPr lang="en-US" dirty="0"/>
                  <a:t> back to its original position, so that both curves cross at  </a:t>
                </a:r>
                <a14:m>
                  <m:oMath xmlns:m="http://schemas.openxmlformats.org/officeDocument/2006/math">
                    <m:r>
                      <m:rPr>
                        <m:sty m:val="p"/>
                      </m:rPr>
                      <a:rPr lang="en-US">
                        <a:latin typeface="Cambria Math" panose="02040503050406030204" pitchFamily="18" charset="0"/>
                      </a:rPr>
                      <m:t>i</m:t>
                    </m:r>
                    <m:r>
                      <a:rPr lang="fr-FR" i="1">
                        <a:latin typeface="Cambria Math" panose="02040503050406030204" pitchFamily="18" charset="0"/>
                      </a:rPr>
                      <m:t>=</m:t>
                    </m:r>
                    <m:sSup>
                      <m:sSupPr>
                        <m:ctrlPr>
                          <a:rPr lang="en-US"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oMath>
                </a14:m>
                <a:r>
                  <a:rPr lang="en-US" dirty="0"/>
                  <a:t>. </a:t>
                </a:r>
                <a:endParaRPr lang="en-US" dirty="0" smtClean="0"/>
              </a:p>
              <a:p>
                <a:pPr lvl="1"/>
                <a:r>
                  <a:rPr lang="en-US" i="1" dirty="0" smtClean="0"/>
                  <a:t>IS</a:t>
                </a:r>
                <a:r>
                  <a:rPr lang="en-US" dirty="0" smtClean="0"/>
                  <a:t> </a:t>
                </a:r>
                <a:r>
                  <a:rPr lang="en-US" dirty="0"/>
                  <a:t>coincides with its initial position, producing the same initial output level and interest rate. </a:t>
                </a:r>
                <a:endParaRPr lang="en-US" dirty="0" smtClean="0"/>
              </a:p>
              <a:p>
                <a:pPr lvl="1"/>
                <a:r>
                  <a:rPr lang="en-US" dirty="0" smtClean="0"/>
                  <a:t>However, </a:t>
                </a:r>
                <a:r>
                  <a:rPr lang="en-US" dirty="0"/>
                  <a:t>the composition of the aggregate demand is different from the original: public spending is greater and the trade balance, smaller.</a:t>
                </a:r>
              </a:p>
              <a:p>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r="-94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34</a:t>
            </a:fld>
            <a:endParaRPr lang="pt-BR"/>
          </a:p>
        </p:txBody>
      </p:sp>
      <p:sp>
        <p:nvSpPr>
          <p:cNvPr id="4" name="Titre 3"/>
          <p:cNvSpPr>
            <a:spLocks noGrp="1"/>
          </p:cNvSpPr>
          <p:nvPr>
            <p:ph type="title"/>
          </p:nvPr>
        </p:nvSpPr>
        <p:spPr/>
        <p:txBody>
          <a:bodyPr/>
          <a:lstStyle/>
          <a:p>
            <a:r>
              <a:rPr lang="en-US" dirty="0"/>
              <a:t>Floating Exchange Rate Regime:</a:t>
            </a:r>
            <a:br>
              <a:rPr lang="en-US" dirty="0"/>
            </a:br>
            <a:r>
              <a:rPr lang="en-US" dirty="0"/>
              <a:t>Permanent Fiscal Expansion</a:t>
            </a:r>
          </a:p>
        </p:txBody>
      </p:sp>
    </p:spTree>
    <p:extLst>
      <p:ext uri="{BB962C8B-B14F-4D97-AF65-F5344CB8AC3E}">
        <p14:creationId xmlns:p14="http://schemas.microsoft.com/office/powerpoint/2010/main" val="17265187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en-US" dirty="0"/>
          </a:p>
          <a:p>
            <a:r>
              <a:rPr lang="en-US" dirty="0" smtClean="0"/>
              <a:t>In sum, </a:t>
            </a:r>
            <a:r>
              <a:rPr lang="en-US" b="1" dirty="0"/>
              <a:t>in a floating exchange rate regime, an increase in public spending is counterbalanced by a reduction in net exports to the same extent, so that the output level remains unaltered</a:t>
            </a:r>
            <a:r>
              <a:rPr lang="en-US" dirty="0"/>
              <a:t>. </a:t>
            </a:r>
            <a:endParaRPr lang="en-US" dirty="0" smtClean="0"/>
          </a:p>
          <a:p>
            <a:endParaRPr lang="en-US" dirty="0"/>
          </a:p>
          <a:p>
            <a:r>
              <a:rPr lang="en-US" dirty="0" smtClean="0"/>
              <a:t>A </a:t>
            </a:r>
            <a:r>
              <a:rPr lang="en-US" dirty="0"/>
              <a:t>reduction in public </a:t>
            </a:r>
            <a:r>
              <a:rPr lang="en-US" dirty="0" smtClean="0"/>
              <a:t>spending: an </a:t>
            </a:r>
            <a:r>
              <a:rPr lang="en-US" dirty="0"/>
              <a:t>inverse </a:t>
            </a:r>
            <a:r>
              <a:rPr lang="en-US" dirty="0" smtClean="0"/>
              <a:t>effect</a:t>
            </a:r>
          </a:p>
          <a:p>
            <a:pPr lvl="1"/>
            <a:endParaRPr lang="en-US" dirty="0" smtClean="0"/>
          </a:p>
          <a:p>
            <a:pPr lvl="1"/>
            <a:r>
              <a:rPr lang="en-US" dirty="0" smtClean="0"/>
              <a:t>exchange </a:t>
            </a:r>
            <a:r>
              <a:rPr lang="en-US" dirty="0"/>
              <a:t>rate depreciation </a:t>
            </a:r>
            <a:r>
              <a:rPr lang="en-US" dirty="0" smtClean="0"/>
              <a:t>=&gt; greater trade </a:t>
            </a:r>
            <a:r>
              <a:rPr lang="en-US" dirty="0"/>
              <a:t>balance, which would compensate the initial reduction in </a:t>
            </a:r>
            <a:r>
              <a:rPr lang="en-US" dirty="0" smtClean="0"/>
              <a:t>expenditures =&gt; output </a:t>
            </a:r>
            <a:r>
              <a:rPr lang="en-US" dirty="0"/>
              <a:t>unaltered.</a:t>
            </a:r>
          </a:p>
          <a:p>
            <a:endParaRPr lang="en-US" dirty="0"/>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35</a:t>
            </a:fld>
            <a:endParaRPr lang="pt-BR"/>
          </a:p>
        </p:txBody>
      </p:sp>
      <p:sp>
        <p:nvSpPr>
          <p:cNvPr id="4" name="Titre 3"/>
          <p:cNvSpPr>
            <a:spLocks noGrp="1"/>
          </p:cNvSpPr>
          <p:nvPr>
            <p:ph type="title"/>
          </p:nvPr>
        </p:nvSpPr>
        <p:spPr/>
        <p:txBody>
          <a:bodyPr/>
          <a:lstStyle/>
          <a:p>
            <a:r>
              <a:rPr lang="en-US" dirty="0"/>
              <a:t>Floating Exchange Rate Regime:</a:t>
            </a:r>
            <a:br>
              <a:rPr lang="en-US" dirty="0"/>
            </a:br>
            <a:r>
              <a:rPr lang="en-US" dirty="0"/>
              <a:t>Permanent Fiscal Expansion</a:t>
            </a:r>
          </a:p>
        </p:txBody>
      </p:sp>
    </p:spTree>
    <p:extLst>
      <p:ext uri="{BB962C8B-B14F-4D97-AF65-F5344CB8AC3E}">
        <p14:creationId xmlns:p14="http://schemas.microsoft.com/office/powerpoint/2010/main" val="22533789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Espace réservé du contenu 43"/>
          <p:cNvPicPr>
            <a:picLocks noGrp="1" noChangeAspect="1"/>
          </p:cNvPicPr>
          <p:nvPr>
            <p:ph idx="1"/>
          </p:nvPr>
        </p:nvPicPr>
        <p:blipFill>
          <a:blip r:embed="rId2"/>
          <a:stretch>
            <a:fillRect/>
          </a:stretch>
        </p:blipFill>
        <p:spPr>
          <a:xfrm>
            <a:off x="1703368" y="1320606"/>
            <a:ext cx="6613047" cy="4772690"/>
          </a:xfrm>
          <a:prstGeom prst="rect">
            <a:avLst/>
          </a:prstGeom>
        </p:spPr>
      </p:pic>
      <p:sp>
        <p:nvSpPr>
          <p:cNvPr id="3" name="Espace réservé du numéro de diapositive 2"/>
          <p:cNvSpPr>
            <a:spLocks noGrp="1"/>
          </p:cNvSpPr>
          <p:nvPr>
            <p:ph type="sldNum" sz="quarter" idx="12"/>
          </p:nvPr>
        </p:nvSpPr>
        <p:spPr/>
        <p:txBody>
          <a:bodyPr/>
          <a:lstStyle/>
          <a:p>
            <a:fld id="{D2D54FD4-E6A3-4A1F-8C5C-1619D1E75EAA}" type="slidenum">
              <a:rPr lang="pt-BR" smtClean="0"/>
              <a:t>36</a:t>
            </a:fld>
            <a:endParaRPr lang="pt-BR"/>
          </a:p>
        </p:txBody>
      </p:sp>
      <p:sp>
        <p:nvSpPr>
          <p:cNvPr id="4" name="Titre 3"/>
          <p:cNvSpPr>
            <a:spLocks noGrp="1"/>
          </p:cNvSpPr>
          <p:nvPr>
            <p:ph type="title"/>
          </p:nvPr>
        </p:nvSpPr>
        <p:spPr/>
        <p:txBody>
          <a:bodyPr/>
          <a:lstStyle/>
          <a:p>
            <a:r>
              <a:rPr lang="en-US" dirty="0"/>
              <a:t>Permanent Fiscal Expansion under a Floating Exchange Rate Regime</a:t>
            </a:r>
          </a:p>
        </p:txBody>
      </p:sp>
    </p:spTree>
    <p:extLst>
      <p:ext uri="{BB962C8B-B14F-4D97-AF65-F5344CB8AC3E}">
        <p14:creationId xmlns:p14="http://schemas.microsoft.com/office/powerpoint/2010/main" val="40930115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sz="2400" dirty="0" smtClean="0"/>
                  <a:t>Monetary expansion: </a:t>
                </a:r>
                <a:r>
                  <a:rPr lang="en-US" sz="2400" i="1" dirty="0" smtClean="0"/>
                  <a:t>LM</a:t>
                </a:r>
                <a:r>
                  <a:rPr lang="en-US" sz="2400" dirty="0" smtClean="0"/>
                  <a:t> curve shifts to the right =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𝐿𝑀</m:t>
                        </m:r>
                      </m:e>
                      <m:sub>
                        <m:r>
                          <a:rPr lang="en-US" sz="2400" i="1">
                            <a:latin typeface="Cambria Math" panose="02040503050406030204" pitchFamily="18" charset="0"/>
                          </a:rPr>
                          <m:t>0</m:t>
                        </m:r>
                      </m:sub>
                    </m:sSub>
                  </m:oMath>
                </a14:m>
                <a:r>
                  <a:rPr lang="en-US" sz="2400" dirty="0"/>
                  <a:t> to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𝐿𝑀</m:t>
                        </m:r>
                      </m:e>
                      <m:sub>
                        <m:r>
                          <a:rPr lang="en-US" sz="2400" i="1">
                            <a:latin typeface="Cambria Math" panose="02040503050406030204" pitchFamily="18" charset="0"/>
                          </a:rPr>
                          <m:t>1</m:t>
                        </m:r>
                      </m:sub>
                    </m:sSub>
                  </m:oMath>
                </a14:m>
                <a:endParaRPr lang="en-US" sz="2400" dirty="0" smtClean="0"/>
              </a:p>
              <a:p>
                <a:pPr lvl="1"/>
                <a:r>
                  <a:rPr lang="en-US" sz="2000" dirty="0" smtClean="0"/>
                  <a:t>Equilibrium </a:t>
                </a:r>
                <a:r>
                  <a:rPr lang="en-US" sz="2000" dirty="0"/>
                  <a:t>in goods and money markets </a:t>
                </a:r>
                <a:r>
                  <a:rPr lang="en-US" sz="2000" dirty="0" smtClean="0"/>
                  <a:t>at </a:t>
                </a:r>
                <a14:m>
                  <m:oMath xmlns:m="http://schemas.openxmlformats.org/officeDocument/2006/math">
                    <m:sSub>
                      <m:sSubPr>
                        <m:ctrlPr>
                          <a:rPr lang="en-US" sz="2000" i="1">
                            <a:latin typeface="Cambria Math" panose="02040503050406030204" pitchFamily="18" charset="0"/>
                          </a:rPr>
                        </m:ctrlPr>
                      </m:sSubPr>
                      <m:e>
                        <m:r>
                          <m:rPr>
                            <m:sty m:val="p"/>
                          </m:rPr>
                          <a:rPr lang="en-US" sz="2000">
                            <a:latin typeface="Cambria Math" panose="02040503050406030204" pitchFamily="18" charset="0"/>
                          </a:rPr>
                          <m:t>i</m:t>
                        </m:r>
                      </m:e>
                      <m:sub>
                        <m:r>
                          <a:rPr lang="en-US" sz="2000">
                            <a:latin typeface="Cambria Math" panose="02040503050406030204" pitchFamily="18" charset="0"/>
                          </a:rPr>
                          <m:t>1</m:t>
                        </m:r>
                      </m:sub>
                    </m:sSub>
                    <m:r>
                      <a:rPr lang="en-US" sz="2000">
                        <a:latin typeface="Cambria Math" panose="02040503050406030204" pitchFamily="18" charset="0"/>
                      </a:rPr>
                      <m:t>&lt;</m:t>
                    </m:r>
                    <m:sSup>
                      <m:sSupPr>
                        <m:ctrlPr>
                          <a:rPr lang="en-US" sz="2000" i="1">
                            <a:latin typeface="Cambria Math" panose="02040503050406030204" pitchFamily="18" charset="0"/>
                          </a:rPr>
                        </m:ctrlPr>
                      </m:sSupPr>
                      <m:e>
                        <m:r>
                          <m:rPr>
                            <m:sty m:val="p"/>
                          </m:rPr>
                          <a:rPr lang="en-US" sz="2000">
                            <a:latin typeface="Cambria Math" panose="02040503050406030204" pitchFamily="18" charset="0"/>
                          </a:rPr>
                          <m:t>i</m:t>
                        </m:r>
                      </m:e>
                      <m:sup>
                        <m:r>
                          <a:rPr lang="en-US" sz="2000" i="1">
                            <a:latin typeface="Cambria Math" panose="02040503050406030204" pitchFamily="18" charset="0"/>
                          </a:rPr>
                          <m:t>∗</m:t>
                        </m:r>
                      </m:sup>
                    </m:sSup>
                  </m:oMath>
                </a14:m>
                <a:r>
                  <a:rPr lang="en-US" sz="2000" dirty="0"/>
                  <a:t>. </a:t>
                </a:r>
                <a:endParaRPr lang="en-US" sz="2000" dirty="0" smtClean="0"/>
              </a:p>
              <a:p>
                <a:pPr lvl="1"/>
                <a:r>
                  <a:rPr lang="en-US" sz="2000" dirty="0" smtClean="0"/>
                  <a:t>Domestic </a:t>
                </a:r>
                <a:r>
                  <a:rPr lang="en-US" sz="2000" dirty="0"/>
                  <a:t>assets </a:t>
                </a:r>
                <a:r>
                  <a:rPr lang="en-US" sz="2000" dirty="0" err="1" smtClean="0"/>
                  <a:t>beco</a:t>
                </a:r>
                <a:r>
                  <a:rPr lang="fr-FR" sz="2000" dirty="0" smtClean="0"/>
                  <a:t>me </a:t>
                </a:r>
                <a:r>
                  <a:rPr lang="fr-FR" sz="2000" dirty="0" err="1" smtClean="0"/>
                  <a:t>less</a:t>
                </a:r>
                <a:r>
                  <a:rPr lang="fr-FR" sz="2000" dirty="0" smtClean="0"/>
                  <a:t> attractive =&gt; </a:t>
                </a:r>
                <a:r>
                  <a:rPr lang="en-US" sz="2000" dirty="0" smtClean="0"/>
                  <a:t>imminent capital exit =&gt; exchange rate depreciation from </a:t>
                </a:r>
                <a14:m>
                  <m:oMath xmlns:m="http://schemas.openxmlformats.org/officeDocument/2006/math">
                    <m:sSub>
                      <m:sSubPr>
                        <m:ctrlPr>
                          <a:rPr lang="en-US" sz="2000" i="1">
                            <a:latin typeface="Cambria Math" panose="02040503050406030204" pitchFamily="18" charset="0"/>
                          </a:rPr>
                        </m:ctrlPr>
                      </m:sSubPr>
                      <m:e>
                        <m:bar>
                          <m:barPr>
                            <m:pos m:val="top"/>
                            <m:ctrlPr>
                              <a:rPr lang="en-US" sz="2000" i="1">
                                <a:latin typeface="Cambria Math" panose="02040503050406030204" pitchFamily="18" charset="0"/>
                              </a:rPr>
                            </m:ctrlPr>
                          </m:barPr>
                          <m:e>
                            <m:r>
                              <a:rPr lang="en-US" sz="2000" i="1">
                                <a:latin typeface="Cambria Math" panose="02040503050406030204" pitchFamily="18" charset="0"/>
                              </a:rPr>
                              <m:t>𝑠</m:t>
                            </m:r>
                          </m:e>
                        </m:bar>
                      </m:e>
                      <m:sub>
                        <m:r>
                          <a:rPr lang="en-US" sz="2000" i="1">
                            <a:latin typeface="Cambria Math" panose="02040503050406030204" pitchFamily="18" charset="0"/>
                          </a:rPr>
                          <m:t>0</m:t>
                        </m:r>
                      </m:sub>
                    </m:sSub>
                  </m:oMath>
                </a14:m>
                <a:r>
                  <a:rPr lang="en-US" sz="2000" dirty="0"/>
                  <a:t> to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1</m:t>
                        </m:r>
                      </m:sub>
                    </m:sSub>
                  </m:oMath>
                </a14:m>
                <a:r>
                  <a:rPr lang="en-US" sz="2000" dirty="0"/>
                  <a:t>.</a:t>
                </a:r>
              </a:p>
              <a:p>
                <a:pPr lvl="1"/>
                <a:r>
                  <a:rPr lang="en-US" sz="2000" dirty="0"/>
                  <a:t>Exchange rate </a:t>
                </a:r>
                <a:r>
                  <a:rPr lang="en-US" sz="2000" dirty="0" smtClean="0"/>
                  <a:t>depreciation =&gt; higher TB = higher aggregate demand: </a:t>
                </a:r>
                <a:r>
                  <a:rPr lang="en-US" sz="2000" i="1" dirty="0" smtClean="0"/>
                  <a:t>IS</a:t>
                </a:r>
                <a:r>
                  <a:rPr lang="en-US" sz="2000" dirty="0" smtClean="0"/>
                  <a:t> </a:t>
                </a:r>
                <a:r>
                  <a:rPr lang="en-US" sz="2000" dirty="0"/>
                  <a:t>curve </a:t>
                </a:r>
                <a:r>
                  <a:rPr lang="en-US" sz="2000" dirty="0" smtClean="0"/>
                  <a:t>shifts to </a:t>
                </a:r>
                <a:r>
                  <a:rPr lang="en-US" sz="2000" dirty="0"/>
                  <a:t>the </a:t>
                </a:r>
                <a:r>
                  <a:rPr lang="en-US" sz="2000" dirty="0" smtClean="0"/>
                  <a:t>right =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𝐼𝑆</m:t>
                        </m:r>
                      </m:e>
                      <m:sub>
                        <m:r>
                          <a:rPr lang="en-US" sz="2000" i="1">
                            <a:latin typeface="Cambria Math" panose="02040503050406030204" pitchFamily="18" charset="0"/>
                          </a:rPr>
                          <m:t>0</m:t>
                        </m:r>
                      </m:sub>
                    </m:sSub>
                  </m:oMath>
                </a14:m>
                <a:r>
                  <a:rPr lang="en-US" sz="2000" dirty="0"/>
                  <a:t> to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𝐼𝑆</m:t>
                        </m:r>
                      </m:e>
                      <m:sub>
                        <m:r>
                          <a:rPr lang="en-US" sz="2000" i="1">
                            <a:latin typeface="Cambria Math" panose="02040503050406030204" pitchFamily="18" charset="0"/>
                          </a:rPr>
                          <m:t>1</m:t>
                        </m:r>
                      </m:sub>
                    </m:sSub>
                  </m:oMath>
                </a14:m>
                <a:r>
                  <a:rPr lang="en-US" sz="2000" dirty="0"/>
                  <a:t> </a:t>
                </a:r>
                <a:r>
                  <a:rPr lang="en-US" sz="2000" dirty="0" smtClean="0"/>
                  <a:t>=&gt; </a:t>
                </a:r>
                <a14:m>
                  <m:oMath xmlns:m="http://schemas.openxmlformats.org/officeDocument/2006/math">
                    <m:r>
                      <m:rPr>
                        <m:sty m:val="p"/>
                      </m:rPr>
                      <a:rPr lang="en-US" sz="2000" smtClean="0">
                        <a:latin typeface="Cambria Math" panose="02040503050406030204" pitchFamily="18" charset="0"/>
                      </a:rPr>
                      <m:t>i</m:t>
                    </m:r>
                  </m:oMath>
                </a14:m>
                <a:r>
                  <a:rPr lang="en-US" sz="2000" dirty="0" smtClean="0"/>
                  <a:t> increases </a:t>
                </a:r>
              </a:p>
              <a:p>
                <a:pPr lvl="1"/>
                <a:r>
                  <a:rPr lang="en-US" sz="2000" dirty="0" smtClean="0"/>
                  <a:t>Simultaneously</a:t>
                </a:r>
                <a:r>
                  <a:rPr lang="en-US" sz="2000" dirty="0"/>
                  <a:t>, the exchange rate expectation </a:t>
                </a:r>
                <a:r>
                  <a:rPr lang="en-US" sz="2000" dirty="0" smtClean="0"/>
                  <a:t>adjusts =&gt; outward </a:t>
                </a:r>
                <a:r>
                  <a:rPr lang="en-US" sz="2000" dirty="0"/>
                  <a:t>shift of the IP curve on the left quadrant of the graph. </a:t>
                </a:r>
                <a:endParaRPr lang="en-US" sz="2000" dirty="0" smtClean="0"/>
              </a:p>
              <a:p>
                <a:endParaRPr lang="en-US" sz="2200" dirty="0" smtClean="0"/>
              </a:p>
              <a:p>
                <a:r>
                  <a:rPr lang="en-US" sz="2200" dirty="0" smtClean="0"/>
                  <a:t>As in the </a:t>
                </a:r>
                <a:r>
                  <a:rPr lang="en-US" sz="2200" dirty="0"/>
                  <a:t>case of fiscal expansion, the </a:t>
                </a:r>
                <a:r>
                  <a:rPr lang="en-US" sz="2200" dirty="0" smtClean="0"/>
                  <a:t>exchange </a:t>
                </a:r>
                <a:r>
                  <a:rPr lang="en-US" sz="2200" dirty="0"/>
                  <a:t>rate </a:t>
                </a:r>
                <a:r>
                  <a:rPr lang="en-US" sz="2200" dirty="0" smtClean="0"/>
                  <a:t>will </a:t>
                </a:r>
                <a:r>
                  <a:rPr lang="en-US" sz="2200" dirty="0"/>
                  <a:t>be </a:t>
                </a:r>
                <a:r>
                  <a:rPr lang="en-US" sz="2200" dirty="0" smtClean="0"/>
                  <a:t>such </a:t>
                </a:r>
                <a:r>
                  <a:rPr lang="en-US" sz="2200" dirty="0" err="1" smtClean="0"/>
                  <a:t>th</a:t>
                </a:r>
                <a:r>
                  <a:rPr lang="fr-FR" sz="2200" dirty="0" smtClean="0"/>
                  <a:t>a</a:t>
                </a:r>
                <a:r>
                  <a:rPr lang="en-US" sz="2200" dirty="0" smtClean="0"/>
                  <a:t>t the </a:t>
                </a:r>
                <a:r>
                  <a:rPr lang="en-US" sz="2200" i="1" dirty="0"/>
                  <a:t>IS</a:t>
                </a:r>
                <a:r>
                  <a:rPr lang="en-US" sz="2200" dirty="0"/>
                  <a:t> </a:t>
                </a:r>
                <a:r>
                  <a:rPr lang="en-US" sz="2200" dirty="0" smtClean="0"/>
                  <a:t>and the </a:t>
                </a:r>
                <a:r>
                  <a:rPr lang="en-US" sz="2200" i="1" dirty="0" smtClean="0"/>
                  <a:t>LM</a:t>
                </a:r>
                <a:r>
                  <a:rPr lang="en-US" sz="2200" dirty="0" smtClean="0"/>
                  <a:t> cross at </a:t>
                </a:r>
                <a14:m>
                  <m:oMath xmlns:m="http://schemas.openxmlformats.org/officeDocument/2006/math">
                    <m:r>
                      <m:rPr>
                        <m:sty m:val="p"/>
                      </m:rPr>
                      <a:rPr lang="en-US">
                        <a:latin typeface="Cambria Math" panose="02040503050406030204" pitchFamily="18" charset="0"/>
                      </a:rPr>
                      <m:t>i</m:t>
                    </m:r>
                    <m:r>
                      <a:rPr lang="fr-FR" b="0" i="1" smtClean="0">
                        <a:latin typeface="Cambria Math" panose="02040503050406030204" pitchFamily="18" charset="0"/>
                      </a:rPr>
                      <m:t>=</m:t>
                    </m:r>
                    <m:sSup>
                      <m:sSupPr>
                        <m:ctrlPr>
                          <a:rPr lang="en-US"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oMath>
                </a14:m>
                <a:r>
                  <a:rPr lang="en-US" dirty="0"/>
                  <a:t>.</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l="-217" t="-968" r="-290" b="-1245"/>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37</a:t>
            </a:fld>
            <a:endParaRPr lang="pt-BR"/>
          </a:p>
        </p:txBody>
      </p:sp>
      <p:sp>
        <p:nvSpPr>
          <p:cNvPr id="4" name="Titre 3"/>
          <p:cNvSpPr>
            <a:spLocks noGrp="1"/>
          </p:cNvSpPr>
          <p:nvPr>
            <p:ph type="title"/>
          </p:nvPr>
        </p:nvSpPr>
        <p:spPr/>
        <p:txBody>
          <a:bodyPr/>
          <a:lstStyle/>
          <a:p>
            <a:r>
              <a:rPr lang="en-US" dirty="0"/>
              <a:t>Floating Exchange Rate Regime:</a:t>
            </a:r>
            <a:br>
              <a:rPr lang="en-US" dirty="0"/>
            </a:br>
            <a:r>
              <a:rPr lang="en-US" dirty="0"/>
              <a:t>Permanent Monetary Expansion</a:t>
            </a:r>
          </a:p>
        </p:txBody>
      </p:sp>
    </p:spTree>
    <p:extLst>
      <p:ext uri="{BB962C8B-B14F-4D97-AF65-F5344CB8AC3E}">
        <p14:creationId xmlns:p14="http://schemas.microsoft.com/office/powerpoint/2010/main" val="10390419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en-US" dirty="0"/>
          </a:p>
          <a:p>
            <a:endParaRPr lang="en-US" dirty="0" smtClean="0"/>
          </a:p>
          <a:p>
            <a:r>
              <a:rPr lang="en-US" dirty="0" smtClean="0"/>
              <a:t>In sum, </a:t>
            </a:r>
            <a:r>
              <a:rPr lang="en-US" b="1" dirty="0"/>
              <a:t>monetary expansion in a floating exchange rate regime causes an increase in output level due to the increase of aggregate demand induced by the rise in net exports</a:t>
            </a:r>
            <a:r>
              <a:rPr lang="en-US" dirty="0"/>
              <a:t>. </a:t>
            </a:r>
            <a:endParaRPr lang="en-US" dirty="0" smtClean="0"/>
          </a:p>
          <a:p>
            <a:endParaRPr lang="en-US" dirty="0"/>
          </a:p>
          <a:p>
            <a:r>
              <a:rPr lang="en-US" dirty="0" smtClean="0"/>
              <a:t>The </a:t>
            </a:r>
            <a:r>
              <a:rPr lang="en-US" dirty="0"/>
              <a:t>interest rate, as always is the case in equilibrium, is equal to the international rate, while the exchange rate is more depreciated in relation to its initial level.</a:t>
            </a:r>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38</a:t>
            </a:fld>
            <a:endParaRPr lang="pt-BR"/>
          </a:p>
        </p:txBody>
      </p:sp>
      <p:sp>
        <p:nvSpPr>
          <p:cNvPr id="4" name="Titre 3"/>
          <p:cNvSpPr>
            <a:spLocks noGrp="1"/>
          </p:cNvSpPr>
          <p:nvPr>
            <p:ph type="title"/>
          </p:nvPr>
        </p:nvSpPr>
        <p:spPr/>
        <p:txBody>
          <a:bodyPr/>
          <a:lstStyle/>
          <a:p>
            <a:r>
              <a:rPr lang="en-US" dirty="0"/>
              <a:t>Floating Exchange Rate Regime:</a:t>
            </a:r>
            <a:br>
              <a:rPr lang="en-US" dirty="0"/>
            </a:br>
            <a:r>
              <a:rPr lang="en-US" dirty="0"/>
              <a:t>Permanent Monetary Expansion</a:t>
            </a:r>
          </a:p>
        </p:txBody>
      </p:sp>
    </p:spTree>
    <p:extLst>
      <p:ext uri="{BB962C8B-B14F-4D97-AF65-F5344CB8AC3E}">
        <p14:creationId xmlns:p14="http://schemas.microsoft.com/office/powerpoint/2010/main" val="20584301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Espace réservé du contenu 49"/>
          <p:cNvPicPr>
            <a:picLocks noGrp="1" noChangeAspect="1"/>
          </p:cNvPicPr>
          <p:nvPr>
            <p:ph idx="1"/>
          </p:nvPr>
        </p:nvPicPr>
        <p:blipFill>
          <a:blip r:embed="rId2"/>
          <a:stretch>
            <a:fillRect/>
          </a:stretch>
        </p:blipFill>
        <p:spPr>
          <a:xfrm>
            <a:off x="1475656" y="1366079"/>
            <a:ext cx="6912768" cy="4989001"/>
          </a:xfrm>
          <a:prstGeom prst="rect">
            <a:avLst/>
          </a:prstGeom>
        </p:spPr>
      </p:pic>
      <p:sp>
        <p:nvSpPr>
          <p:cNvPr id="3" name="Espace réservé du numéro de diapositive 2"/>
          <p:cNvSpPr>
            <a:spLocks noGrp="1"/>
          </p:cNvSpPr>
          <p:nvPr>
            <p:ph type="sldNum" sz="quarter" idx="12"/>
          </p:nvPr>
        </p:nvSpPr>
        <p:spPr/>
        <p:txBody>
          <a:bodyPr/>
          <a:lstStyle/>
          <a:p>
            <a:fld id="{D2D54FD4-E6A3-4A1F-8C5C-1619D1E75EAA}" type="slidenum">
              <a:rPr lang="pt-BR" smtClean="0"/>
              <a:t>39</a:t>
            </a:fld>
            <a:endParaRPr lang="pt-BR"/>
          </a:p>
        </p:txBody>
      </p:sp>
      <p:sp>
        <p:nvSpPr>
          <p:cNvPr id="4" name="Titre 3"/>
          <p:cNvSpPr>
            <a:spLocks noGrp="1"/>
          </p:cNvSpPr>
          <p:nvPr>
            <p:ph type="title"/>
          </p:nvPr>
        </p:nvSpPr>
        <p:spPr/>
        <p:txBody>
          <a:bodyPr/>
          <a:lstStyle/>
          <a:p>
            <a:r>
              <a:rPr lang="en-US" sz="2800" dirty="0"/>
              <a:t>Permanent Monetary Expansion under a Floating Exchange Rate Regime</a:t>
            </a:r>
            <a:endParaRPr lang="en-US" dirty="0"/>
          </a:p>
        </p:txBody>
      </p:sp>
    </p:spTree>
    <p:extLst>
      <p:ext uri="{BB962C8B-B14F-4D97-AF65-F5344CB8AC3E}">
        <p14:creationId xmlns:p14="http://schemas.microsoft.com/office/powerpoint/2010/main" val="2354868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r>
              <a:rPr lang="en-US" sz="2400" dirty="0" smtClean="0"/>
              <a:t>In </a:t>
            </a:r>
            <a:r>
              <a:rPr lang="en-US" sz="2400" dirty="0"/>
              <a:t>this chapter we will study two sticky price models. </a:t>
            </a:r>
            <a:endParaRPr lang="en-US" sz="2400" dirty="0" smtClean="0"/>
          </a:p>
          <a:p>
            <a:pPr marL="708660" lvl="1" indent="-342900">
              <a:buFont typeface="+mj-lt"/>
              <a:buAutoNum type="arabicPeriod"/>
            </a:pPr>
            <a:endParaRPr lang="en-US" sz="2000" dirty="0" smtClean="0"/>
          </a:p>
          <a:p>
            <a:pPr marL="708660" lvl="1" indent="-342900">
              <a:buFont typeface="+mj-lt"/>
              <a:buAutoNum type="arabicPeriod"/>
            </a:pPr>
            <a:r>
              <a:rPr lang="en-US" sz="2000" dirty="0" smtClean="0"/>
              <a:t>The </a:t>
            </a:r>
            <a:r>
              <a:rPr lang="en-US" sz="2000" dirty="0" err="1"/>
              <a:t>Mundell</a:t>
            </a:r>
            <a:r>
              <a:rPr lang="en-US" sz="2000" dirty="0"/>
              <a:t>-Fleming </a:t>
            </a:r>
            <a:r>
              <a:rPr lang="en-US" sz="2000" dirty="0" smtClean="0"/>
              <a:t>model: </a:t>
            </a:r>
          </a:p>
          <a:p>
            <a:pPr lvl="2"/>
            <a:r>
              <a:rPr lang="en-US" sz="1800" dirty="0" smtClean="0"/>
              <a:t>prices </a:t>
            </a:r>
            <a:r>
              <a:rPr lang="en-US" sz="1800" dirty="0"/>
              <a:t>are maintained fixed. </a:t>
            </a:r>
            <a:endParaRPr lang="en-US" sz="1800" dirty="0" smtClean="0"/>
          </a:p>
          <a:p>
            <a:pPr lvl="2"/>
            <a:r>
              <a:rPr lang="en-US" sz="1800" dirty="0" smtClean="0"/>
              <a:t>The </a:t>
            </a:r>
            <a:r>
              <a:rPr lang="en-US" sz="1800" dirty="0"/>
              <a:t>very </a:t>
            </a:r>
            <a:r>
              <a:rPr lang="en-US" sz="1800" dirty="0" smtClean="0"/>
              <a:t>short-run: no </a:t>
            </a:r>
            <a:r>
              <a:rPr lang="en-US" sz="1800" dirty="0"/>
              <a:t>economic shocks are transferred to prices. </a:t>
            </a:r>
            <a:endParaRPr lang="en-US" sz="2000" dirty="0" smtClean="0"/>
          </a:p>
          <a:p>
            <a:pPr marL="708660" lvl="1" indent="-342900">
              <a:buFont typeface="+mj-lt"/>
              <a:buAutoNum type="arabicPeriod"/>
            </a:pPr>
            <a:endParaRPr lang="en-US" sz="2000" dirty="0" smtClean="0"/>
          </a:p>
          <a:p>
            <a:pPr marL="708660" lvl="1" indent="-342900">
              <a:buFont typeface="+mj-lt"/>
              <a:buAutoNum type="arabicPeriod"/>
            </a:pPr>
            <a:r>
              <a:rPr lang="en-US" sz="2000" dirty="0" smtClean="0"/>
              <a:t>The </a:t>
            </a:r>
            <a:r>
              <a:rPr lang="en-US" sz="2000" dirty="0" err="1"/>
              <a:t>Mundell</a:t>
            </a:r>
            <a:r>
              <a:rPr lang="en-US" sz="2000" dirty="0"/>
              <a:t>-Fleming-</a:t>
            </a:r>
            <a:r>
              <a:rPr lang="en-US" sz="2000" dirty="0" err="1"/>
              <a:t>Dornbusch</a:t>
            </a:r>
            <a:r>
              <a:rPr lang="en-US" sz="2000" dirty="0"/>
              <a:t> </a:t>
            </a:r>
            <a:r>
              <a:rPr lang="en-US" sz="2000" dirty="0" smtClean="0"/>
              <a:t>model: </a:t>
            </a:r>
          </a:p>
          <a:p>
            <a:pPr lvl="2"/>
            <a:r>
              <a:rPr lang="en-US" sz="1800" dirty="0" smtClean="0"/>
              <a:t>prices </a:t>
            </a:r>
            <a:r>
              <a:rPr lang="en-US" sz="1800" dirty="0"/>
              <a:t>adjust, however slowly, according to the convergence rule for their long-run value. </a:t>
            </a:r>
            <a:endParaRPr lang="en-US" sz="1800" dirty="0" smtClean="0"/>
          </a:p>
          <a:p>
            <a:pPr lvl="2"/>
            <a:r>
              <a:rPr lang="en-US" sz="1800" dirty="0" smtClean="0"/>
              <a:t>It </a:t>
            </a:r>
            <a:r>
              <a:rPr lang="en-US" sz="1800" dirty="0"/>
              <a:t>allows the analysis of the real impacts of a monetary shock in the transition period after an economic shock. </a:t>
            </a:r>
          </a:p>
          <a:p>
            <a:endParaRPr lang="pt-BR" dirty="0"/>
          </a:p>
        </p:txBody>
      </p:sp>
      <p:sp>
        <p:nvSpPr>
          <p:cNvPr id="2" name="Título 1"/>
          <p:cNvSpPr>
            <a:spLocks noGrp="1"/>
          </p:cNvSpPr>
          <p:nvPr>
            <p:ph type="title"/>
          </p:nvPr>
        </p:nvSpPr>
        <p:spPr/>
        <p:txBody>
          <a:bodyPr/>
          <a:lstStyle/>
          <a:p>
            <a:r>
              <a:rPr lang="pt-BR" dirty="0" err="1" smtClean="0"/>
              <a:t>Introduction</a:t>
            </a:r>
            <a:endParaRPr lang="pt-BR" dirty="0"/>
          </a:p>
        </p:txBody>
      </p:sp>
      <p:sp>
        <p:nvSpPr>
          <p:cNvPr id="4" name="Espaço Reservado para Número de Slide 3"/>
          <p:cNvSpPr>
            <a:spLocks noGrp="1"/>
          </p:cNvSpPr>
          <p:nvPr>
            <p:ph type="sldNum" sz="quarter" idx="12"/>
          </p:nvPr>
        </p:nvSpPr>
        <p:spPr/>
        <p:txBody>
          <a:bodyPr/>
          <a:lstStyle/>
          <a:p>
            <a:fld id="{D2D54FD4-E6A3-4A1F-8C5C-1619D1E75EAA}" type="slidenum">
              <a:rPr lang="pt-BR" smtClean="0"/>
              <a:t>4</a:t>
            </a:fld>
            <a:endParaRPr lang="pt-BR"/>
          </a:p>
        </p:txBody>
      </p:sp>
    </p:spTree>
    <p:extLst>
      <p:ext uri="{BB962C8B-B14F-4D97-AF65-F5344CB8AC3E}">
        <p14:creationId xmlns:p14="http://schemas.microsoft.com/office/powerpoint/2010/main" val="206842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As </a:t>
                </a:r>
                <a:r>
                  <a:rPr lang="en-US" dirty="0"/>
                  <a:t>in the case of floating exchange rate, </a:t>
                </a:r>
                <a:r>
                  <a:rPr lang="en-US" dirty="0" smtClean="0"/>
                  <a:t>higher government =&gt; the </a:t>
                </a:r>
                <a:r>
                  <a:rPr lang="en-US" i="1" dirty="0" smtClean="0"/>
                  <a:t>IS</a:t>
                </a:r>
                <a:r>
                  <a:rPr lang="en-US" dirty="0" smtClean="0"/>
                  <a:t> </a:t>
                </a:r>
                <a:r>
                  <a:rPr lang="en-US" dirty="0"/>
                  <a:t>curve </a:t>
                </a:r>
                <a:r>
                  <a:rPr lang="en-US" dirty="0" smtClean="0"/>
                  <a:t>shifts to </a:t>
                </a:r>
                <a:r>
                  <a:rPr lang="en-US" dirty="0"/>
                  <a:t>the </a:t>
                </a:r>
                <a:r>
                  <a:rPr lang="en-US" dirty="0" smtClean="0"/>
                  <a:t>right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𝐼𝑆</m:t>
                        </m:r>
                      </m:e>
                      <m:sub>
                        <m:r>
                          <a:rPr lang="en-US" i="1">
                            <a:latin typeface="Cambria Math" panose="02040503050406030204" pitchFamily="18" charset="0"/>
                          </a:rPr>
                          <m:t>0</m:t>
                        </m:r>
                      </m:sub>
                    </m:sSub>
                  </m:oMath>
                </a14:m>
                <a:r>
                  <a:rPr lang="en-US" dirty="0"/>
                  <a:t> to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𝐼𝑆</m:t>
                        </m:r>
                      </m:e>
                      <m:sub>
                        <m:r>
                          <a:rPr lang="en-US" i="1">
                            <a:latin typeface="Cambria Math" panose="02040503050406030204" pitchFamily="18" charset="0"/>
                          </a:rPr>
                          <m:t>1</m:t>
                        </m:r>
                      </m:sub>
                    </m:sSub>
                  </m:oMath>
                </a14:m>
                <a:r>
                  <a:rPr lang="en-US" dirty="0"/>
                  <a:t> </a:t>
                </a:r>
                <a:endParaRPr lang="en-US" dirty="0" smtClean="0"/>
              </a:p>
              <a:p>
                <a:pPr lvl="1"/>
                <a:r>
                  <a:rPr lang="en-US" dirty="0" smtClean="0"/>
                  <a:t>Higher interest </a:t>
                </a:r>
                <a:r>
                  <a:rPr lang="en-US" dirty="0"/>
                  <a:t>rate level that balances the money and goods </a:t>
                </a:r>
                <a:r>
                  <a:rPr lang="en-US" dirty="0" smtClean="0"/>
                  <a:t>markets =&gt; imminent capital inflow pressures </a:t>
                </a:r>
                <a:r>
                  <a:rPr lang="en-US" dirty="0"/>
                  <a:t>for an exchange rate appreciation. </a:t>
                </a:r>
                <a:endParaRPr lang="en-US" dirty="0" smtClean="0"/>
              </a:p>
              <a:p>
                <a:pPr lvl="1"/>
                <a:r>
                  <a:rPr lang="en-US" dirty="0" smtClean="0"/>
                  <a:t>To </a:t>
                </a:r>
                <a:r>
                  <a:rPr lang="en-US" dirty="0"/>
                  <a:t>maintain the exchange rate fixed, the government must purchase the excess foreign </a:t>
                </a:r>
                <a:r>
                  <a:rPr lang="en-US" dirty="0" smtClean="0"/>
                  <a:t>currency</a:t>
                </a:r>
                <a:r>
                  <a:rPr lang="en-US" dirty="0"/>
                  <a:t> </a:t>
                </a:r>
                <a:r>
                  <a:rPr lang="en-US" dirty="0" smtClean="0"/>
                  <a:t>=&gt; decrease of money supply. </a:t>
                </a:r>
              </a:p>
              <a:p>
                <a:pPr lvl="1"/>
                <a:r>
                  <a:rPr lang="en-US" dirty="0" smtClean="0"/>
                  <a:t>The </a:t>
                </a:r>
                <a:r>
                  <a:rPr lang="en-US" i="1" dirty="0"/>
                  <a:t>LM</a:t>
                </a:r>
                <a:r>
                  <a:rPr lang="en-US" dirty="0"/>
                  <a:t> curve then shifts to the right, from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𝐿𝑀</m:t>
                        </m:r>
                      </m:e>
                      <m:sub>
                        <m:r>
                          <a:rPr lang="en-US" i="1">
                            <a:latin typeface="Cambria Math" panose="02040503050406030204" pitchFamily="18" charset="0"/>
                          </a:rPr>
                          <m:t>0</m:t>
                        </m:r>
                      </m:sub>
                    </m:sSub>
                  </m:oMath>
                </a14:m>
                <a:r>
                  <a:rPr lang="en-US" dirty="0"/>
                  <a:t> to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𝐿𝑀</m:t>
                        </m:r>
                      </m:e>
                      <m:sub>
                        <m:r>
                          <a:rPr lang="en-US" i="1">
                            <a:latin typeface="Cambria Math" panose="02040503050406030204" pitchFamily="18" charset="0"/>
                          </a:rPr>
                          <m:t>1</m:t>
                        </m:r>
                      </m:sub>
                    </m:sSub>
                  </m:oMath>
                </a14:m>
                <a:r>
                  <a:rPr lang="en-US" dirty="0" smtClean="0"/>
                  <a:t>. </a:t>
                </a:r>
              </a:p>
              <a:p>
                <a:pPr lvl="1"/>
                <a:r>
                  <a:rPr lang="en-US" dirty="0" smtClean="0"/>
                  <a:t>The </a:t>
                </a:r>
                <a:r>
                  <a:rPr lang="en-US" dirty="0"/>
                  <a:t>purchase of international reserves occurs until </a:t>
                </a:r>
                <a14:m>
                  <m:oMath xmlns:m="http://schemas.openxmlformats.org/officeDocument/2006/math">
                    <m:r>
                      <m:rPr>
                        <m:sty m:val="p"/>
                      </m:rPr>
                      <a:rPr lang="en-US">
                        <a:latin typeface="Cambria Math" panose="02040503050406030204" pitchFamily="18" charset="0"/>
                      </a:rPr>
                      <m:t>i</m:t>
                    </m:r>
                    <m:r>
                      <a:rPr lang="fr-FR" i="1">
                        <a:latin typeface="Cambria Math" panose="02040503050406030204" pitchFamily="18" charset="0"/>
                      </a:rPr>
                      <m:t>=</m:t>
                    </m:r>
                    <m:sSup>
                      <m:sSupPr>
                        <m:ctrlPr>
                          <a:rPr lang="en-US"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oMath>
                </a14:m>
                <a:r>
                  <a:rPr lang="en-US" dirty="0" smtClean="0"/>
                  <a:t>. </a:t>
                </a:r>
              </a:p>
              <a:p>
                <a:endParaRPr lang="en-US" dirty="0"/>
              </a:p>
              <a:p>
                <a:r>
                  <a:rPr lang="en-US" dirty="0" smtClean="0"/>
                  <a:t>In sum, </a:t>
                </a:r>
                <a:r>
                  <a:rPr lang="en-US" b="1" dirty="0"/>
                  <a:t>fiscal expansion is accompanied by monetary expansion to maintain the exchange rate fixed, which </a:t>
                </a:r>
                <a:r>
                  <a:rPr lang="en-US" b="1" dirty="0" smtClean="0"/>
                  <a:t>increases the </a:t>
                </a:r>
                <a:r>
                  <a:rPr lang="en-US" b="1" dirty="0"/>
                  <a:t>output level in the economy</a:t>
                </a:r>
                <a:r>
                  <a:rPr lang="en-US" dirty="0"/>
                  <a:t>.</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40</a:t>
            </a:fld>
            <a:endParaRPr lang="pt-BR"/>
          </a:p>
        </p:txBody>
      </p:sp>
      <p:sp>
        <p:nvSpPr>
          <p:cNvPr id="4" name="Titre 3"/>
          <p:cNvSpPr>
            <a:spLocks noGrp="1"/>
          </p:cNvSpPr>
          <p:nvPr>
            <p:ph type="title"/>
          </p:nvPr>
        </p:nvSpPr>
        <p:spPr/>
        <p:txBody>
          <a:bodyPr/>
          <a:lstStyle/>
          <a:p>
            <a:r>
              <a:rPr lang="en-US" dirty="0"/>
              <a:t>Fixed Exchange Rate Regime:</a:t>
            </a:r>
            <a:br>
              <a:rPr lang="en-US" dirty="0"/>
            </a:br>
            <a:r>
              <a:rPr lang="en-US" dirty="0"/>
              <a:t>Permanent Fiscal Expansion</a:t>
            </a:r>
          </a:p>
        </p:txBody>
      </p:sp>
    </p:spTree>
    <p:extLst>
      <p:ext uri="{BB962C8B-B14F-4D97-AF65-F5344CB8AC3E}">
        <p14:creationId xmlns:p14="http://schemas.microsoft.com/office/powerpoint/2010/main" val="42396410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stretch>
            <a:fillRect/>
          </a:stretch>
        </p:blipFill>
        <p:spPr>
          <a:xfrm>
            <a:off x="1259632" y="1100554"/>
            <a:ext cx="7416824" cy="5352782"/>
          </a:xfrm>
          <a:prstGeom prst="rect">
            <a:avLst/>
          </a:prstGeom>
        </p:spPr>
      </p:pic>
      <p:sp>
        <p:nvSpPr>
          <p:cNvPr id="3" name="Espace réservé du numéro de diapositive 2"/>
          <p:cNvSpPr>
            <a:spLocks noGrp="1"/>
          </p:cNvSpPr>
          <p:nvPr>
            <p:ph type="sldNum" sz="quarter" idx="12"/>
          </p:nvPr>
        </p:nvSpPr>
        <p:spPr/>
        <p:txBody>
          <a:bodyPr/>
          <a:lstStyle/>
          <a:p>
            <a:fld id="{D2D54FD4-E6A3-4A1F-8C5C-1619D1E75EAA}" type="slidenum">
              <a:rPr lang="pt-BR" smtClean="0"/>
              <a:t>41</a:t>
            </a:fld>
            <a:endParaRPr lang="pt-BR"/>
          </a:p>
        </p:txBody>
      </p:sp>
      <p:sp>
        <p:nvSpPr>
          <p:cNvPr id="4" name="Titre 3"/>
          <p:cNvSpPr>
            <a:spLocks noGrp="1"/>
          </p:cNvSpPr>
          <p:nvPr>
            <p:ph type="title"/>
          </p:nvPr>
        </p:nvSpPr>
        <p:spPr/>
        <p:txBody>
          <a:bodyPr/>
          <a:lstStyle/>
          <a:p>
            <a:r>
              <a:rPr lang="en-US" dirty="0"/>
              <a:t>Permanent Fiscal Expansion under a Fixed Exchange Rate Regime</a:t>
            </a:r>
          </a:p>
        </p:txBody>
      </p:sp>
    </p:spTree>
    <p:extLst>
      <p:ext uri="{BB962C8B-B14F-4D97-AF65-F5344CB8AC3E}">
        <p14:creationId xmlns:p14="http://schemas.microsoft.com/office/powerpoint/2010/main" val="3289141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Monetary expansion: </a:t>
                </a:r>
                <a:r>
                  <a:rPr lang="en-US" i="1" dirty="0" smtClean="0"/>
                  <a:t>LM</a:t>
                </a:r>
                <a:r>
                  <a:rPr lang="en-US" dirty="0" smtClean="0"/>
                  <a:t> </a:t>
                </a:r>
                <a:r>
                  <a:rPr lang="en-US" dirty="0"/>
                  <a:t>curve </a:t>
                </a:r>
                <a:r>
                  <a:rPr lang="en-US" dirty="0" smtClean="0"/>
                  <a:t>shifts to </a:t>
                </a:r>
                <a:r>
                  <a:rPr lang="en-US" dirty="0"/>
                  <a:t>the right, from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𝐿𝑀</m:t>
                        </m:r>
                      </m:e>
                      <m:sub>
                        <m:r>
                          <a:rPr lang="en-US" i="1">
                            <a:latin typeface="Cambria Math" panose="02040503050406030204" pitchFamily="18" charset="0"/>
                          </a:rPr>
                          <m:t>0</m:t>
                        </m:r>
                      </m:sub>
                    </m:sSub>
                  </m:oMath>
                </a14:m>
                <a:r>
                  <a:rPr lang="en-US" dirty="0"/>
                  <a:t> to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𝐿𝑀</m:t>
                        </m:r>
                      </m:e>
                      <m:sub>
                        <m:r>
                          <a:rPr lang="en-US" i="1">
                            <a:latin typeface="Cambria Math" panose="02040503050406030204" pitchFamily="18" charset="0"/>
                          </a:rPr>
                          <m:t>1</m:t>
                        </m:r>
                      </m:sub>
                    </m:sSub>
                  </m:oMath>
                </a14:m>
                <a:r>
                  <a:rPr lang="en-US" dirty="0"/>
                  <a:t> </a:t>
                </a:r>
                <a:endParaRPr lang="en-US" dirty="0" smtClean="0"/>
              </a:p>
              <a:p>
                <a:pPr lvl="1"/>
                <a:endParaRPr lang="en-US" dirty="0" smtClean="0"/>
              </a:p>
              <a:p>
                <a:pPr lvl="1"/>
                <a:r>
                  <a:rPr lang="en-US" dirty="0" smtClean="0"/>
                  <a:t>Lower domestic interest rate =&gt; less </a:t>
                </a:r>
                <a:r>
                  <a:rPr lang="en-US" dirty="0"/>
                  <a:t>attractive domestic assets </a:t>
                </a:r>
                <a:r>
                  <a:rPr lang="en-US" dirty="0" smtClean="0"/>
                  <a:t>=&gt; imminent capital outflow =&gt; higher demand </a:t>
                </a:r>
                <a:r>
                  <a:rPr lang="en-US" dirty="0"/>
                  <a:t>for foreign currency and </a:t>
                </a:r>
                <a:r>
                  <a:rPr lang="en-US" dirty="0" smtClean="0"/>
                  <a:t>lower demand </a:t>
                </a:r>
                <a:r>
                  <a:rPr lang="en-US" dirty="0"/>
                  <a:t>for domestic currency. </a:t>
                </a:r>
                <a:endParaRPr lang="en-US" dirty="0" smtClean="0"/>
              </a:p>
              <a:p>
                <a:pPr lvl="1"/>
                <a:endParaRPr lang="en-US" dirty="0" smtClean="0"/>
              </a:p>
              <a:p>
                <a:pPr lvl="1"/>
                <a:r>
                  <a:rPr lang="en-US" dirty="0" smtClean="0"/>
                  <a:t>To prevent </a:t>
                </a:r>
                <a:r>
                  <a:rPr lang="fr-FR" dirty="0" smtClean="0"/>
                  <a:t>an exchange rate </a:t>
                </a:r>
                <a:r>
                  <a:rPr lang="fr-FR" dirty="0" err="1" smtClean="0"/>
                  <a:t>depreciation</a:t>
                </a:r>
                <a:r>
                  <a:rPr lang="fr-FR" dirty="0" smtClean="0"/>
                  <a:t>, t</a:t>
                </a:r>
                <a:r>
                  <a:rPr lang="en-US" dirty="0" smtClean="0"/>
                  <a:t>he </a:t>
                </a:r>
                <a:r>
                  <a:rPr lang="en-US" dirty="0"/>
                  <a:t>central bank must </a:t>
                </a:r>
                <a:r>
                  <a:rPr lang="en-US" dirty="0" smtClean="0"/>
                  <a:t>sell international </a:t>
                </a:r>
                <a:r>
                  <a:rPr lang="en-US" dirty="0"/>
                  <a:t>reserves and </a:t>
                </a:r>
                <a:r>
                  <a:rPr lang="en-US" dirty="0" smtClean="0"/>
                  <a:t>buy </a:t>
                </a:r>
                <a:r>
                  <a:rPr lang="en-US" dirty="0"/>
                  <a:t>domestic </a:t>
                </a:r>
                <a:r>
                  <a:rPr lang="en-US" dirty="0" smtClean="0"/>
                  <a:t>currency =</a:t>
                </a:r>
                <a:r>
                  <a:rPr lang="fr-FR" dirty="0" smtClean="0"/>
                  <a:t>&gt; </a:t>
                </a:r>
                <a:r>
                  <a:rPr lang="en-US" dirty="0" smtClean="0"/>
                  <a:t>reduction </a:t>
                </a:r>
                <a:r>
                  <a:rPr lang="en-US" dirty="0"/>
                  <a:t>in the </a:t>
                </a:r>
                <a:r>
                  <a:rPr lang="en-US" dirty="0" smtClean="0"/>
                  <a:t>money supply =&gt; LM </a:t>
                </a:r>
                <a:r>
                  <a:rPr lang="en-US" dirty="0"/>
                  <a:t>curve </a:t>
                </a:r>
                <a:r>
                  <a:rPr lang="en-US" dirty="0" smtClean="0"/>
                  <a:t>shifts back </a:t>
                </a:r>
                <a:r>
                  <a:rPr lang="en-US" dirty="0"/>
                  <a:t>to the </a:t>
                </a:r>
                <a:r>
                  <a:rPr lang="en-US" dirty="0" smtClean="0"/>
                  <a:t>left</a:t>
                </a:r>
              </a:p>
              <a:p>
                <a:endParaRPr lang="en-US" dirty="0" smtClean="0"/>
              </a:p>
              <a:p>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r="-435"/>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42</a:t>
            </a:fld>
            <a:endParaRPr lang="pt-BR"/>
          </a:p>
        </p:txBody>
      </p:sp>
      <p:sp>
        <p:nvSpPr>
          <p:cNvPr id="4" name="Titre 3"/>
          <p:cNvSpPr>
            <a:spLocks noGrp="1"/>
          </p:cNvSpPr>
          <p:nvPr>
            <p:ph type="title"/>
          </p:nvPr>
        </p:nvSpPr>
        <p:spPr/>
        <p:txBody>
          <a:bodyPr/>
          <a:lstStyle/>
          <a:p>
            <a:r>
              <a:rPr lang="en-US" dirty="0"/>
              <a:t>Fixed Exchange Rate Regime: Permanent Monetary Expansion</a:t>
            </a:r>
          </a:p>
        </p:txBody>
      </p:sp>
    </p:spTree>
    <p:extLst>
      <p:ext uri="{BB962C8B-B14F-4D97-AF65-F5344CB8AC3E}">
        <p14:creationId xmlns:p14="http://schemas.microsoft.com/office/powerpoint/2010/main" val="17845404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en-US" dirty="0" smtClean="0"/>
          </a:p>
          <a:p>
            <a:endParaRPr lang="en-US" dirty="0" smtClean="0"/>
          </a:p>
          <a:p>
            <a:r>
              <a:rPr lang="en-US" dirty="0" smtClean="0"/>
              <a:t>The </a:t>
            </a:r>
            <a:r>
              <a:rPr lang="en-US" dirty="0"/>
              <a:t>initial </a:t>
            </a:r>
            <a:r>
              <a:rPr lang="en-US" dirty="0" smtClean="0"/>
              <a:t>monetary expansion is </a:t>
            </a:r>
            <a:r>
              <a:rPr lang="en-US" dirty="0"/>
              <a:t>accompanied by a reduction in reserves at the same level, so that the output, interest rate and exchange rate remain unaltered. </a:t>
            </a:r>
            <a:endParaRPr lang="en-US" dirty="0" smtClean="0"/>
          </a:p>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Actually</a:t>
            </a:r>
            <a:r>
              <a:rPr lang="en-US" dirty="0"/>
              <a:t>, </a:t>
            </a:r>
            <a:r>
              <a:rPr lang="en-US" b="1" dirty="0"/>
              <a:t>monetary policy becomes endogenous when a fixed exchange rate is adopted</a:t>
            </a:r>
            <a:r>
              <a:rPr lang="en-US" b="1" dirty="0" smtClean="0"/>
              <a:t>.</a:t>
            </a:r>
            <a:endParaRPr lang="en-US" dirty="0"/>
          </a:p>
          <a:p>
            <a:endParaRPr lang="en-US" dirty="0"/>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43</a:t>
            </a:fld>
            <a:endParaRPr lang="pt-BR"/>
          </a:p>
        </p:txBody>
      </p:sp>
      <p:sp>
        <p:nvSpPr>
          <p:cNvPr id="4" name="Titre 3"/>
          <p:cNvSpPr>
            <a:spLocks noGrp="1"/>
          </p:cNvSpPr>
          <p:nvPr>
            <p:ph type="title"/>
          </p:nvPr>
        </p:nvSpPr>
        <p:spPr/>
        <p:txBody>
          <a:bodyPr/>
          <a:lstStyle/>
          <a:p>
            <a:r>
              <a:rPr lang="en-US" dirty="0"/>
              <a:t>Fixed Exchange Rate Regime: Permanent Monetary Expansion</a:t>
            </a:r>
          </a:p>
        </p:txBody>
      </p:sp>
    </p:spTree>
    <p:extLst>
      <p:ext uri="{BB962C8B-B14F-4D97-AF65-F5344CB8AC3E}">
        <p14:creationId xmlns:p14="http://schemas.microsoft.com/office/powerpoint/2010/main" val="33883374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stretch>
            <a:fillRect/>
          </a:stretch>
        </p:blipFill>
        <p:spPr>
          <a:xfrm>
            <a:off x="1187624" y="1024805"/>
            <a:ext cx="7920880" cy="5716563"/>
          </a:xfrm>
          <a:prstGeom prst="rect">
            <a:avLst/>
          </a:prstGeom>
        </p:spPr>
      </p:pic>
      <p:sp>
        <p:nvSpPr>
          <p:cNvPr id="3" name="Espace réservé du numéro de diapositive 2"/>
          <p:cNvSpPr>
            <a:spLocks noGrp="1"/>
          </p:cNvSpPr>
          <p:nvPr>
            <p:ph type="sldNum" sz="quarter" idx="12"/>
          </p:nvPr>
        </p:nvSpPr>
        <p:spPr/>
        <p:txBody>
          <a:bodyPr/>
          <a:lstStyle/>
          <a:p>
            <a:fld id="{D2D54FD4-E6A3-4A1F-8C5C-1619D1E75EAA}" type="slidenum">
              <a:rPr lang="pt-BR" smtClean="0"/>
              <a:t>44</a:t>
            </a:fld>
            <a:endParaRPr lang="pt-BR"/>
          </a:p>
        </p:txBody>
      </p:sp>
      <p:sp>
        <p:nvSpPr>
          <p:cNvPr id="4" name="Titre 3"/>
          <p:cNvSpPr>
            <a:spLocks noGrp="1"/>
          </p:cNvSpPr>
          <p:nvPr>
            <p:ph type="title"/>
          </p:nvPr>
        </p:nvSpPr>
        <p:spPr/>
        <p:txBody>
          <a:bodyPr/>
          <a:lstStyle/>
          <a:p>
            <a:r>
              <a:rPr lang="en-US" sz="2800" dirty="0"/>
              <a:t>Permanent Monetary Expansion under a Fixed Exchange Rate Regime</a:t>
            </a:r>
          </a:p>
        </p:txBody>
      </p:sp>
    </p:spTree>
    <p:extLst>
      <p:ext uri="{BB962C8B-B14F-4D97-AF65-F5344CB8AC3E}">
        <p14:creationId xmlns:p14="http://schemas.microsoft.com/office/powerpoint/2010/main" val="565929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p:cNvGraphicFramePr>
            <a:graphicFrameLocks noGrp="1"/>
          </p:cNvGraphicFramePr>
          <p:nvPr>
            <p:ph idx="1"/>
            <p:extLst>
              <p:ext uri="{D42A27DB-BD31-4B8C-83A1-F6EECF244321}">
                <p14:modId xmlns:p14="http://schemas.microsoft.com/office/powerpoint/2010/main" val="809593243"/>
              </p:ext>
            </p:extLst>
          </p:nvPr>
        </p:nvGraphicFramePr>
        <p:xfrm>
          <a:off x="323528" y="2420887"/>
          <a:ext cx="8424937" cy="3240359"/>
        </p:xfrm>
        <a:graphic>
          <a:graphicData uri="http://schemas.openxmlformats.org/drawingml/2006/table">
            <a:tbl>
              <a:tblPr/>
              <a:tblGrid>
                <a:gridCol w="2592288"/>
                <a:gridCol w="2880320"/>
                <a:gridCol w="2952329"/>
              </a:tblGrid>
              <a:tr h="357075">
                <a:tc gridSpan="3">
                  <a:txBody>
                    <a:bodyPr/>
                    <a:lstStyle/>
                    <a:p>
                      <a:pPr algn="ctr">
                        <a:spcAft>
                          <a:spcPts val="0"/>
                        </a:spcAft>
                        <a:tabLst>
                          <a:tab pos="3048000" algn="ctr"/>
                          <a:tab pos="6032500" algn="r"/>
                        </a:tabLst>
                      </a:pPr>
                      <a:r>
                        <a:rPr lang="en-US" sz="1800" b="1" dirty="0">
                          <a:effectLst/>
                          <a:latin typeface="Times New Roman" panose="02020603050405020304" pitchFamily="18" charset="0"/>
                          <a:ea typeface="Times New Roman" panose="02020603050405020304" pitchFamily="18" charset="0"/>
                        </a:rPr>
                        <a:t>Table 7.1: Summary of the </a:t>
                      </a:r>
                      <a:r>
                        <a:rPr lang="en-US" sz="1800" b="1" dirty="0" err="1">
                          <a:effectLst/>
                          <a:latin typeface="Times New Roman" panose="02020603050405020304" pitchFamily="18" charset="0"/>
                          <a:ea typeface="Times New Roman" panose="02020603050405020304" pitchFamily="18" charset="0"/>
                        </a:rPr>
                        <a:t>Mundell</a:t>
                      </a:r>
                      <a:r>
                        <a:rPr lang="en-US" sz="1800" b="1" dirty="0">
                          <a:effectLst/>
                          <a:latin typeface="Times New Roman" panose="02020603050405020304" pitchFamily="18" charset="0"/>
                          <a:ea typeface="Times New Roman" panose="02020603050405020304" pitchFamily="18" charset="0"/>
                        </a:rPr>
                        <a:t>-Fleming Model Results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57557">
                <a:tc>
                  <a:txBody>
                    <a:bodyPr/>
                    <a:lstStyle/>
                    <a:p>
                      <a:pPr algn="ctr">
                        <a:spcAft>
                          <a:spcPts val="0"/>
                        </a:spcAft>
                        <a:tabLst>
                          <a:tab pos="3048000" algn="ctr"/>
                          <a:tab pos="6032500" algn="r"/>
                        </a:tabLst>
                      </a:pPr>
                      <a:r>
                        <a:rPr lang="en-US" sz="1600" b="1" dirty="0">
                          <a:effectLst/>
                          <a:latin typeface="Times New Roman" panose="02020603050405020304" pitchFamily="18" charset="0"/>
                          <a:ea typeface="Times New Roman" panose="02020603050405020304" pitchFamily="18" charset="0"/>
                        </a:rPr>
                        <a:t>Exchange Rate Regime</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048000" algn="ctr"/>
                          <a:tab pos="6032500" algn="r"/>
                        </a:tabLst>
                      </a:pPr>
                      <a:r>
                        <a:rPr lang="en-US" sz="1600" dirty="0">
                          <a:effectLst/>
                          <a:latin typeface="Times New Roman" panose="02020603050405020304" pitchFamily="18" charset="0"/>
                          <a:ea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rPr>
                        <a:t>Expansionist Monetary Policy </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048000" algn="ctr"/>
                          <a:tab pos="6032500" algn="r"/>
                        </a:tabLst>
                      </a:pPr>
                      <a:r>
                        <a:rPr lang="en-US" sz="1600" dirty="0">
                          <a:effectLst/>
                          <a:latin typeface="Times New Roman" panose="02020603050405020304" pitchFamily="18" charset="0"/>
                          <a:ea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rPr>
                        <a:t>Expansionist Fiscal Policy </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075">
                <a:tc rowSpan="3">
                  <a:txBody>
                    <a:bodyPr/>
                    <a:lstStyle/>
                    <a:p>
                      <a:pPr algn="ctr">
                        <a:spcAft>
                          <a:spcPts val="0"/>
                        </a:spcAft>
                        <a:tabLst>
                          <a:tab pos="3048000" algn="ctr"/>
                          <a:tab pos="6032500" algn="r"/>
                        </a:tabLst>
                      </a:pPr>
                      <a:r>
                        <a:rPr lang="en-US" sz="1800">
                          <a:effectLst/>
                          <a:latin typeface="Times New Roman" panose="02020603050405020304" pitchFamily="18" charset="0"/>
                          <a:ea typeface="Times New Roman" panose="02020603050405020304" pitchFamily="18" charset="0"/>
                        </a:rPr>
                        <a:t>Floating Exchange Rate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048000" algn="ctr"/>
                          <a:tab pos="6032500" algn="r"/>
                        </a:tabLst>
                      </a:pPr>
                      <a:r>
                        <a:rPr lang="en-US" sz="1800" dirty="0">
                          <a:effectLst/>
                          <a:latin typeface="Times New Roman" panose="02020603050405020304" pitchFamily="18" charset="0"/>
                          <a:ea typeface="Times New Roman" panose="02020603050405020304" pitchFamily="18" charset="0"/>
                        </a:rPr>
                        <a:t> Output increase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tabLst>
                          <a:tab pos="3048000" algn="ctr"/>
                          <a:tab pos="6032500" algn="r"/>
                        </a:tabLst>
                      </a:pPr>
                      <a:r>
                        <a:rPr lang="en-US" sz="1800">
                          <a:effectLst/>
                          <a:latin typeface="Times New Roman" panose="02020603050405020304" pitchFamily="18" charset="0"/>
                          <a:ea typeface="Times New Roman" panose="02020603050405020304" pitchFamily="18" charset="0"/>
                        </a:rPr>
                        <a:t> Output level unaltered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627251">
                <a:tc vMerge="1">
                  <a:txBody>
                    <a:bodyPr/>
                    <a:lstStyle/>
                    <a:p>
                      <a:endParaRPr lang="en-US"/>
                    </a:p>
                  </a:txBody>
                  <a:tcPr/>
                </a:tc>
                <a:tc>
                  <a:txBody>
                    <a:bodyPr/>
                    <a:lstStyle/>
                    <a:p>
                      <a:pPr algn="ctr">
                        <a:spcAft>
                          <a:spcPts val="0"/>
                        </a:spcAft>
                        <a:tabLst>
                          <a:tab pos="3048000" algn="ctr"/>
                          <a:tab pos="6032500" algn="r"/>
                        </a:tabLst>
                      </a:pPr>
                      <a:r>
                        <a:rPr lang="en-US" sz="1800" dirty="0">
                          <a:effectLst/>
                          <a:latin typeface="Times New Roman" panose="02020603050405020304" pitchFamily="18" charset="0"/>
                          <a:ea typeface="Times New Roman" panose="02020603050405020304" pitchFamily="18" charset="0"/>
                        </a:rPr>
                        <a:t> Exchange rate depreciation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tabLst>
                          <a:tab pos="3048000" algn="ctr"/>
                          <a:tab pos="6032500" algn="r"/>
                        </a:tabLst>
                      </a:pPr>
                      <a:r>
                        <a:rPr lang="en-US" sz="1800" dirty="0">
                          <a:effectLst/>
                          <a:latin typeface="Times New Roman" panose="02020603050405020304" pitchFamily="18" charset="0"/>
                          <a:ea typeface="Times New Roman" panose="02020603050405020304" pitchFamily="18" charset="0"/>
                        </a:rPr>
                        <a:t> Exchange </a:t>
                      </a:r>
                      <a:r>
                        <a:rPr lang="en-US" sz="1800" dirty="0" smtClean="0">
                          <a:effectLst/>
                          <a:latin typeface="Times New Roman" panose="02020603050405020304" pitchFamily="18" charset="0"/>
                          <a:ea typeface="Times New Roman" panose="02020603050405020304" pitchFamily="18" charset="0"/>
                        </a:rPr>
                        <a:t>rate appreciation</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57075">
                <a:tc vMerge="1">
                  <a:txBody>
                    <a:bodyPr/>
                    <a:lstStyle/>
                    <a:p>
                      <a:endParaRPr lang="en-US"/>
                    </a:p>
                  </a:txBody>
                  <a:tcPr/>
                </a:tc>
                <a:tc>
                  <a:txBody>
                    <a:bodyPr/>
                    <a:lstStyle/>
                    <a:p>
                      <a:pPr algn="ctr">
                        <a:spcAft>
                          <a:spcPts val="0"/>
                        </a:spcAft>
                        <a:tabLst>
                          <a:tab pos="3048000" algn="ctr"/>
                          <a:tab pos="6032500" algn="r"/>
                        </a:tabLst>
                      </a:pPr>
                      <a:r>
                        <a:rPr lang="en-US" sz="1800" dirty="0">
                          <a:effectLst/>
                          <a:latin typeface="Times New Roman" panose="02020603050405020304" pitchFamily="18" charset="0"/>
                          <a:ea typeface="Times New Roman" panose="02020603050405020304" pitchFamily="18" charset="0"/>
                        </a:rPr>
                        <a:t> Trade balance increase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tabLst>
                          <a:tab pos="3048000" algn="ctr"/>
                          <a:tab pos="6032500" algn="r"/>
                        </a:tabLst>
                      </a:pPr>
                      <a:r>
                        <a:rPr lang="en-US" sz="1800">
                          <a:effectLst/>
                          <a:latin typeface="Times New Roman" panose="02020603050405020304" pitchFamily="18" charset="0"/>
                          <a:ea typeface="Times New Roman" panose="02020603050405020304" pitchFamily="18" charset="0"/>
                        </a:rPr>
                        <a:t> Trade balance reduction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57075">
                <a:tc rowSpan="2">
                  <a:txBody>
                    <a:bodyPr/>
                    <a:lstStyle/>
                    <a:p>
                      <a:pPr algn="ctr">
                        <a:spcAft>
                          <a:spcPts val="0"/>
                        </a:spcAft>
                        <a:tabLst>
                          <a:tab pos="3048000" algn="ctr"/>
                          <a:tab pos="6032500" algn="r"/>
                        </a:tabLst>
                      </a:pPr>
                      <a:r>
                        <a:rPr lang="en-US" sz="1800">
                          <a:effectLst/>
                          <a:latin typeface="Times New Roman" panose="02020603050405020304" pitchFamily="18" charset="0"/>
                          <a:ea typeface="Times New Roman" panose="02020603050405020304" pitchFamily="18" charset="0"/>
                        </a:rPr>
                        <a:t>Fixed Exchange Rate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048000" algn="ctr"/>
                          <a:tab pos="6032500" algn="r"/>
                        </a:tabLst>
                      </a:pPr>
                      <a:r>
                        <a:rPr lang="en-US" sz="1800">
                          <a:effectLst/>
                          <a:latin typeface="Times New Roman" panose="02020603050405020304" pitchFamily="18" charset="0"/>
                          <a:ea typeface="Times New Roman" panose="02020603050405020304" pitchFamily="18" charset="0"/>
                        </a:rPr>
                        <a:t> Output unaltered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tabLst>
                          <a:tab pos="3048000" algn="ctr"/>
                          <a:tab pos="6032500" algn="r"/>
                        </a:tabLst>
                      </a:pPr>
                      <a:r>
                        <a:rPr lang="en-US" sz="1800">
                          <a:effectLst/>
                          <a:latin typeface="Times New Roman" panose="02020603050405020304" pitchFamily="18" charset="0"/>
                          <a:ea typeface="Times New Roman" panose="02020603050405020304" pitchFamily="18" charset="0"/>
                        </a:rPr>
                        <a:t> Increase in output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627251">
                <a:tc vMerge="1">
                  <a:txBody>
                    <a:bodyPr/>
                    <a:lstStyle/>
                    <a:p>
                      <a:endParaRPr lang="en-US"/>
                    </a:p>
                  </a:txBody>
                  <a:tcPr/>
                </a:tc>
                <a:tc>
                  <a:txBody>
                    <a:bodyPr/>
                    <a:lstStyle/>
                    <a:p>
                      <a:pPr algn="ctr">
                        <a:spcAft>
                          <a:spcPts val="0"/>
                        </a:spcAft>
                        <a:tabLst>
                          <a:tab pos="3048000" algn="ctr"/>
                          <a:tab pos="6032500" algn="r"/>
                        </a:tabLst>
                      </a:pPr>
                      <a:r>
                        <a:rPr lang="en-US" sz="1800">
                          <a:effectLst/>
                          <a:latin typeface="Times New Roman" panose="02020603050405020304" pitchFamily="18" charset="0"/>
                          <a:ea typeface="Times New Roman" panose="02020603050405020304" pitchFamily="18" charset="0"/>
                        </a:rPr>
                        <a:t> Lower international reserves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tabLst>
                          <a:tab pos="3048000" algn="ctr"/>
                          <a:tab pos="6032500" algn="r"/>
                        </a:tabLst>
                      </a:pPr>
                      <a:r>
                        <a:rPr lang="en-US" sz="1800" dirty="0">
                          <a:effectLst/>
                          <a:latin typeface="Times New Roman" panose="02020603050405020304" pitchFamily="18" charset="0"/>
                          <a:ea typeface="Times New Roman" panose="02020603050405020304" pitchFamily="18" charset="0"/>
                        </a:rPr>
                        <a:t> Higher international reserves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3" name="Espace réservé du numéro de diapositive 2"/>
          <p:cNvSpPr>
            <a:spLocks noGrp="1"/>
          </p:cNvSpPr>
          <p:nvPr>
            <p:ph type="sldNum" sz="quarter" idx="12"/>
          </p:nvPr>
        </p:nvSpPr>
        <p:spPr/>
        <p:txBody>
          <a:bodyPr/>
          <a:lstStyle/>
          <a:p>
            <a:fld id="{D2D54FD4-E6A3-4A1F-8C5C-1619D1E75EAA}" type="slidenum">
              <a:rPr lang="pt-BR" smtClean="0"/>
              <a:t>45</a:t>
            </a:fld>
            <a:endParaRPr lang="pt-BR"/>
          </a:p>
        </p:txBody>
      </p:sp>
      <p:sp>
        <p:nvSpPr>
          <p:cNvPr id="4" name="Titre 3"/>
          <p:cNvSpPr>
            <a:spLocks noGrp="1"/>
          </p:cNvSpPr>
          <p:nvPr>
            <p:ph type="title"/>
          </p:nvPr>
        </p:nvSpPr>
        <p:spPr/>
        <p:txBody>
          <a:bodyPr/>
          <a:lstStyle/>
          <a:p>
            <a:r>
              <a:rPr lang="fr-FR" dirty="0" err="1" smtClean="0"/>
              <a:t>Summary</a:t>
            </a:r>
            <a:r>
              <a:rPr lang="fr-FR" dirty="0" smtClean="0"/>
              <a:t> of </a:t>
            </a:r>
            <a:r>
              <a:rPr lang="fr-FR" dirty="0" err="1" smtClean="0"/>
              <a:t>Results</a:t>
            </a:r>
            <a:endParaRPr lang="en-US" dirty="0"/>
          </a:p>
        </p:txBody>
      </p:sp>
      <p:sp>
        <p:nvSpPr>
          <p:cNvPr id="8"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115551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a:t>Rigid Prices: The </a:t>
            </a:r>
            <a:r>
              <a:rPr lang="en-US" dirty="0" err="1"/>
              <a:t>MundellFleming</a:t>
            </a:r>
            <a:r>
              <a:rPr lang="en-US" dirty="0"/>
              <a:t> </a:t>
            </a:r>
            <a:r>
              <a:rPr lang="en-US" dirty="0" smtClean="0"/>
              <a:t>Model</a:t>
            </a:r>
          </a:p>
          <a:p>
            <a:pPr lvl="1"/>
            <a:endParaRPr lang="en-US" dirty="0"/>
          </a:p>
          <a:p>
            <a:r>
              <a:rPr lang="en-US" dirty="0" smtClean="0">
                <a:solidFill>
                  <a:schemeClr val="accent2">
                    <a:lumMod val="75000"/>
                  </a:schemeClr>
                </a:solidFill>
              </a:rPr>
              <a:t>Sticky </a:t>
            </a:r>
            <a:r>
              <a:rPr lang="en-US" dirty="0">
                <a:solidFill>
                  <a:schemeClr val="accent2">
                    <a:lumMod val="75000"/>
                  </a:schemeClr>
                </a:solidFill>
              </a:rPr>
              <a:t>Prices: The </a:t>
            </a:r>
            <a:r>
              <a:rPr lang="en-US" dirty="0" smtClean="0">
                <a:solidFill>
                  <a:schemeClr val="accent2">
                    <a:lumMod val="75000"/>
                  </a:schemeClr>
                </a:solidFill>
              </a:rPr>
              <a:t>Mundell-Fleming-</a:t>
            </a:r>
            <a:r>
              <a:rPr lang="en-US" dirty="0" err="1" smtClean="0">
                <a:solidFill>
                  <a:schemeClr val="accent2">
                    <a:lumMod val="75000"/>
                  </a:schemeClr>
                </a:solidFill>
              </a:rPr>
              <a:t>Dornbusch</a:t>
            </a:r>
            <a:r>
              <a:rPr lang="en-US" dirty="0" smtClean="0">
                <a:solidFill>
                  <a:schemeClr val="accent2">
                    <a:lumMod val="75000"/>
                  </a:schemeClr>
                </a:solidFill>
              </a:rPr>
              <a:t> Model</a:t>
            </a:r>
          </a:p>
          <a:p>
            <a:pPr lvl="1"/>
            <a:r>
              <a:rPr lang="en-US" dirty="0" smtClean="0"/>
              <a:t>Money</a:t>
            </a:r>
            <a:r>
              <a:rPr lang="en-US" dirty="0"/>
              <a:t>, Assets, and Goods </a:t>
            </a:r>
            <a:r>
              <a:rPr lang="en-US" dirty="0" smtClean="0"/>
              <a:t>Markets</a:t>
            </a:r>
          </a:p>
          <a:p>
            <a:pPr lvl="1"/>
            <a:r>
              <a:rPr lang="en-US" dirty="0" smtClean="0"/>
              <a:t>Real </a:t>
            </a:r>
            <a:r>
              <a:rPr lang="en-US" dirty="0"/>
              <a:t>Exchange Rate Dynamic </a:t>
            </a:r>
            <a:endParaRPr lang="en-US" dirty="0" smtClean="0"/>
          </a:p>
          <a:p>
            <a:pPr lvl="1"/>
            <a:r>
              <a:rPr lang="en-US" dirty="0" smtClean="0"/>
              <a:t>Nominal </a:t>
            </a:r>
            <a:r>
              <a:rPr lang="en-US" dirty="0"/>
              <a:t>Exchange Rate </a:t>
            </a:r>
            <a:r>
              <a:rPr lang="en-US" dirty="0" smtClean="0"/>
              <a:t>Dynamics</a:t>
            </a:r>
          </a:p>
          <a:p>
            <a:pPr lvl="1"/>
            <a:r>
              <a:rPr lang="en-US" dirty="0" smtClean="0"/>
              <a:t>Dynamic </a:t>
            </a:r>
            <a:r>
              <a:rPr lang="en-US" dirty="0"/>
              <a:t>Equilibrium </a:t>
            </a:r>
            <a:endParaRPr lang="en-US" dirty="0" smtClean="0"/>
          </a:p>
          <a:p>
            <a:pPr lvl="1"/>
            <a:r>
              <a:rPr lang="en-US" dirty="0" smtClean="0"/>
              <a:t>Impact </a:t>
            </a:r>
            <a:r>
              <a:rPr lang="en-US" dirty="0"/>
              <a:t>of an Expansionist Monetary </a:t>
            </a:r>
            <a:r>
              <a:rPr lang="en-US" dirty="0" smtClean="0"/>
              <a:t>Policy</a:t>
            </a:r>
            <a:endParaRPr lang="en-US" dirty="0"/>
          </a:p>
          <a:p>
            <a:endParaRPr lang="en-US" dirty="0" smtClean="0"/>
          </a:p>
          <a:p>
            <a:r>
              <a:rPr lang="en-US" dirty="0" smtClean="0"/>
              <a:t>Monetary </a:t>
            </a:r>
            <a:r>
              <a:rPr lang="en-US" dirty="0"/>
              <a:t>Models with Price Rigidity: Their Uses and </a:t>
            </a:r>
            <a:r>
              <a:rPr lang="en-US" dirty="0" smtClean="0"/>
              <a:t>Limitations</a:t>
            </a:r>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46</a:t>
            </a:fld>
            <a:endParaRPr lang="pt-BR"/>
          </a:p>
        </p:txBody>
      </p:sp>
      <p:sp>
        <p:nvSpPr>
          <p:cNvPr id="4" name="Titre 3"/>
          <p:cNvSpPr>
            <a:spLocks noGrp="1"/>
          </p:cNvSpPr>
          <p:nvPr>
            <p:ph type="title"/>
          </p:nvPr>
        </p:nvSpPr>
        <p:spPr/>
        <p:txBody>
          <a:bodyPr/>
          <a:lstStyle/>
          <a:p>
            <a:r>
              <a:rPr lang="fr-FR" dirty="0" smtClean="0"/>
              <a:t>Plan</a:t>
            </a:r>
            <a:endParaRPr lang="en-US" dirty="0"/>
          </a:p>
        </p:txBody>
      </p:sp>
    </p:spTree>
    <p:extLst>
      <p:ext uri="{BB962C8B-B14F-4D97-AF65-F5344CB8AC3E}">
        <p14:creationId xmlns:p14="http://schemas.microsoft.com/office/powerpoint/2010/main" val="30522067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err="1" smtClean="0"/>
              <a:t>Mundell</a:t>
            </a:r>
            <a:r>
              <a:rPr lang="en-US" dirty="0" smtClean="0"/>
              <a:t>-Fleming model</a:t>
            </a:r>
            <a:r>
              <a:rPr lang="fr-FR" dirty="0" smtClean="0"/>
              <a:t>:</a:t>
            </a:r>
            <a:r>
              <a:rPr lang="en-US" dirty="0" smtClean="0"/>
              <a:t> useful for very short-run, </a:t>
            </a:r>
            <a:r>
              <a:rPr lang="en-US" dirty="0"/>
              <a:t>when prices have not yet adjusted to shocks or policy changes. </a:t>
            </a:r>
            <a:endParaRPr lang="en-US" dirty="0" smtClean="0"/>
          </a:p>
          <a:p>
            <a:endParaRPr lang="en-US" dirty="0" smtClean="0"/>
          </a:p>
          <a:p>
            <a:r>
              <a:rPr lang="en-US" dirty="0" smtClean="0"/>
              <a:t>However</a:t>
            </a:r>
            <a:r>
              <a:rPr lang="en-US" dirty="0"/>
              <a:t>, as prices are always fixed in that model, it is not possible to analyze the evolution of the economy over time. </a:t>
            </a:r>
            <a:endParaRPr lang="en-US" dirty="0" smtClean="0"/>
          </a:p>
          <a:p>
            <a:endParaRPr lang="en-US" dirty="0" smtClean="0"/>
          </a:p>
          <a:p>
            <a:r>
              <a:rPr lang="en-US" dirty="0" err="1" smtClean="0"/>
              <a:t>Dornbusch</a:t>
            </a:r>
            <a:r>
              <a:rPr lang="en-US" dirty="0" smtClean="0"/>
              <a:t> (1976) adds </a:t>
            </a:r>
            <a:r>
              <a:rPr lang="en-US" dirty="0"/>
              <a:t>the dynamic of prices to the model, making it more realistic. </a:t>
            </a:r>
            <a:endParaRPr lang="en-US" dirty="0" smtClean="0"/>
          </a:p>
          <a:p>
            <a:pPr lvl="1"/>
            <a:r>
              <a:rPr lang="en-US" dirty="0" smtClean="0"/>
              <a:t>It offers </a:t>
            </a:r>
            <a:r>
              <a:rPr lang="en-US" dirty="0"/>
              <a:t>a simple structure to analyze the impact of nominal and real shocks on the exchange rate. </a:t>
            </a:r>
            <a:endParaRPr lang="en-US" dirty="0" smtClean="0"/>
          </a:p>
          <a:p>
            <a:pPr lvl="1"/>
            <a:r>
              <a:rPr lang="en-US" dirty="0" smtClean="0"/>
              <a:t>Main prediction: the </a:t>
            </a:r>
            <a:r>
              <a:rPr lang="en-US" dirty="0"/>
              <a:t>exchange rate responds excessively to permanent monetary shocks, known as </a:t>
            </a:r>
            <a:r>
              <a:rPr lang="en-US" i="1" dirty="0"/>
              <a:t>exchange rate overshooting</a:t>
            </a:r>
            <a:r>
              <a:rPr lang="en-US" dirty="0"/>
              <a:t>. </a:t>
            </a:r>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47</a:t>
            </a:fld>
            <a:endParaRPr lang="pt-BR"/>
          </a:p>
        </p:txBody>
      </p:sp>
      <p:sp>
        <p:nvSpPr>
          <p:cNvPr id="4" name="Titre 3"/>
          <p:cNvSpPr>
            <a:spLocks noGrp="1"/>
          </p:cNvSpPr>
          <p:nvPr>
            <p:ph type="title"/>
          </p:nvPr>
        </p:nvSpPr>
        <p:spPr/>
        <p:txBody>
          <a:bodyPr/>
          <a:lstStyle/>
          <a:p>
            <a:r>
              <a:rPr lang="en-US" dirty="0" smtClean="0"/>
              <a:t>Sticky </a:t>
            </a:r>
            <a:r>
              <a:rPr lang="en-US" dirty="0"/>
              <a:t>Prices: The Mundell-Fleming-</a:t>
            </a:r>
            <a:r>
              <a:rPr lang="en-US" dirty="0" err="1"/>
              <a:t>Dornbusch</a:t>
            </a:r>
            <a:r>
              <a:rPr lang="en-US" dirty="0"/>
              <a:t> Model</a:t>
            </a:r>
          </a:p>
        </p:txBody>
      </p:sp>
    </p:spTree>
    <p:extLst>
      <p:ext uri="{BB962C8B-B14F-4D97-AF65-F5344CB8AC3E}">
        <p14:creationId xmlns:p14="http://schemas.microsoft.com/office/powerpoint/2010/main" val="1136418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a:t>As in the </a:t>
                </a:r>
                <a:r>
                  <a:rPr lang="en-US" dirty="0" err="1"/>
                  <a:t>Mundell</a:t>
                </a:r>
                <a:r>
                  <a:rPr lang="en-US" dirty="0"/>
                  <a:t>-Fleming </a:t>
                </a:r>
                <a:r>
                  <a:rPr lang="en-US" dirty="0" smtClean="0"/>
                  <a:t>model, </a:t>
                </a:r>
                <a:r>
                  <a:rPr lang="en-US" dirty="0"/>
                  <a:t>the </a:t>
                </a:r>
                <a:r>
                  <a:rPr lang="en-US" dirty="0" err="1"/>
                  <a:t>Dornbusch</a:t>
                </a:r>
                <a:r>
                  <a:rPr lang="en-US" dirty="0"/>
                  <a:t> model is also based on the </a:t>
                </a:r>
                <a:r>
                  <a:rPr lang="en-US" i="1" dirty="0"/>
                  <a:t>ad-hoc</a:t>
                </a:r>
                <a:r>
                  <a:rPr lang="en-US" dirty="0"/>
                  <a:t> hypothesis of the functioning of the economy, with no </a:t>
                </a:r>
                <a:r>
                  <a:rPr lang="en-US" dirty="0" err="1"/>
                  <a:t>microfoundations</a:t>
                </a:r>
                <a:r>
                  <a:rPr lang="en-US" dirty="0" smtClean="0"/>
                  <a:t>.</a:t>
                </a:r>
              </a:p>
              <a:p>
                <a:endParaRPr lang="en-US" dirty="0" smtClean="0"/>
              </a:p>
              <a:p>
                <a:r>
                  <a:rPr lang="en-US" dirty="0" smtClean="0"/>
                  <a:t>The </a:t>
                </a:r>
                <a:r>
                  <a:rPr lang="en-US" dirty="0"/>
                  <a:t>hypotheses made in relation to the money and assets markets are exactly the same as the </a:t>
                </a:r>
                <a:r>
                  <a:rPr lang="en-US" dirty="0" err="1"/>
                  <a:t>Mundell</a:t>
                </a:r>
                <a:r>
                  <a:rPr lang="en-US" dirty="0"/>
                  <a:t>-Fleming model: </a:t>
                </a:r>
                <a:endParaRPr lang="en-US" dirty="0" smtClean="0"/>
              </a:p>
              <a:p>
                <a:pPr lvl="1"/>
                <a:endParaRPr lang="en-US" dirty="0" smtClean="0"/>
              </a:p>
              <a:p>
                <a:pPr lvl="1"/>
                <a:r>
                  <a:rPr lang="en-US" dirty="0" smtClean="0"/>
                  <a:t>money market: </a:t>
                </a:r>
                <a:r>
                  <a:rPr lang="en-US" i="1" dirty="0" smtClean="0"/>
                  <a:t>LM</a:t>
                </a:r>
                <a:r>
                  <a:rPr lang="en-US" dirty="0" smtClean="0"/>
                  <a:t> equation </a:t>
                </a:r>
              </a:p>
              <a:p>
                <a:pPr marL="365760" lvl="1"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𝜂</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𝑡</m:t>
                          </m:r>
                        </m:sub>
                      </m:sSub>
                    </m:oMath>
                  </m:oMathPara>
                </a14:m>
                <a:endParaRPr lang="en-US" dirty="0" smtClean="0"/>
              </a:p>
              <a:p>
                <a:pPr lvl="1"/>
                <a:endParaRPr lang="en-US" dirty="0" smtClean="0"/>
              </a:p>
              <a:p>
                <a:pPr lvl="1"/>
                <a:r>
                  <a:rPr lang="en-US" dirty="0" smtClean="0"/>
                  <a:t>assets market: uncovered </a:t>
                </a:r>
                <a:r>
                  <a:rPr lang="en-US" dirty="0"/>
                  <a:t>interest rate </a:t>
                </a:r>
                <a:r>
                  <a:rPr lang="en-US" dirty="0" smtClean="0"/>
                  <a:t>parity </a:t>
                </a:r>
              </a:p>
              <a:p>
                <a:pPr marL="365760" lvl="1"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r>
                                <a:rPr lang="en-US" i="1">
                                  <a:latin typeface="Cambria Math" panose="02040503050406030204" pitchFamily="18" charset="0"/>
                                </a:rPr>
                                <m:t>+1</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𝑡</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𝑖</m:t>
                          </m:r>
                        </m:e>
                        <m:sub>
                          <m:r>
                            <a:rPr lang="en-US" i="1">
                              <a:latin typeface="Cambria Math" panose="02040503050406030204" pitchFamily="18" charset="0"/>
                            </a:rPr>
                            <m:t>𝑡</m:t>
                          </m:r>
                        </m:sub>
                        <m:sup>
                          <m:r>
                            <a:rPr lang="en-US" i="1">
                              <a:latin typeface="Cambria Math" panose="02040503050406030204" pitchFamily="18" charset="0"/>
                            </a:rPr>
                            <m:t>∗</m:t>
                          </m:r>
                        </m:sup>
                      </m:sSubSup>
                    </m:oMath>
                  </m:oMathPara>
                </a14:m>
                <a:endParaRPr lang="en-US" dirty="0"/>
              </a:p>
              <a:p>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r="-152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48</a:t>
            </a:fld>
            <a:endParaRPr lang="pt-BR"/>
          </a:p>
        </p:txBody>
      </p:sp>
      <p:sp>
        <p:nvSpPr>
          <p:cNvPr id="4" name="Titre 3"/>
          <p:cNvSpPr>
            <a:spLocks noGrp="1"/>
          </p:cNvSpPr>
          <p:nvPr>
            <p:ph type="title"/>
          </p:nvPr>
        </p:nvSpPr>
        <p:spPr/>
        <p:txBody>
          <a:bodyPr/>
          <a:lstStyle/>
          <a:p>
            <a:r>
              <a:rPr lang="en-US" dirty="0" smtClean="0"/>
              <a:t>Money and </a:t>
            </a:r>
            <a:r>
              <a:rPr lang="en-US" dirty="0"/>
              <a:t>Assets </a:t>
            </a:r>
            <a:r>
              <a:rPr lang="en-US" dirty="0" smtClean="0"/>
              <a:t>Markets</a:t>
            </a:r>
            <a:endParaRPr lang="en-US" dirty="0"/>
          </a:p>
        </p:txBody>
      </p:sp>
    </p:spTree>
    <p:extLst>
      <p:ext uri="{BB962C8B-B14F-4D97-AF65-F5344CB8AC3E}">
        <p14:creationId xmlns:p14="http://schemas.microsoft.com/office/powerpoint/2010/main" val="17651599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smtClean="0"/>
              <a:t>Novelty: the </a:t>
            </a:r>
            <a:r>
              <a:rPr lang="en-US" dirty="0"/>
              <a:t>goods market. </a:t>
            </a:r>
            <a:endParaRPr lang="en-US" dirty="0" smtClean="0"/>
          </a:p>
          <a:p>
            <a:endParaRPr lang="en-US" dirty="0" smtClean="0"/>
          </a:p>
          <a:p>
            <a:r>
              <a:rPr lang="en-US" dirty="0" smtClean="0"/>
              <a:t>In </a:t>
            </a:r>
            <a:r>
              <a:rPr lang="en-US" dirty="0"/>
              <a:t>the IS </a:t>
            </a:r>
            <a:r>
              <a:rPr lang="en-US" dirty="0" smtClean="0"/>
              <a:t>function in </a:t>
            </a:r>
            <a:r>
              <a:rPr lang="en-US" dirty="0"/>
              <a:t>the </a:t>
            </a:r>
            <a:r>
              <a:rPr lang="en-US" dirty="0" err="1"/>
              <a:t>Mundell</a:t>
            </a:r>
            <a:r>
              <a:rPr lang="en-US" dirty="0"/>
              <a:t>-Fleming model, the trade balance was merely a function of the nominal exchange rate. </a:t>
            </a:r>
            <a:endParaRPr lang="en-US" dirty="0" smtClean="0"/>
          </a:p>
          <a:p>
            <a:pPr lvl="1"/>
            <a:r>
              <a:rPr lang="en-US" dirty="0" smtClean="0"/>
              <a:t>Prices </a:t>
            </a:r>
            <a:r>
              <a:rPr lang="en-US" dirty="0"/>
              <a:t>did not appear in that equation: with fixed prices, as assumed in that model, real exchange rate and nominal exchange rate move together. </a:t>
            </a:r>
            <a:endParaRPr lang="en-US" dirty="0" smtClean="0"/>
          </a:p>
          <a:p>
            <a:endParaRPr lang="en-US" dirty="0"/>
          </a:p>
          <a:p>
            <a:r>
              <a:rPr lang="en-US" dirty="0" smtClean="0"/>
              <a:t>In </a:t>
            </a:r>
            <a:r>
              <a:rPr lang="en-US" dirty="0"/>
              <a:t>the variation of the model proposed by </a:t>
            </a:r>
            <a:r>
              <a:rPr lang="en-US" dirty="0" err="1"/>
              <a:t>Dornbusch</a:t>
            </a:r>
            <a:r>
              <a:rPr lang="en-US" dirty="0"/>
              <a:t>, prices change over time, so that the real exchange rate comes to figure explicitly in the equation.</a:t>
            </a:r>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49</a:t>
            </a:fld>
            <a:endParaRPr lang="pt-BR"/>
          </a:p>
        </p:txBody>
      </p:sp>
      <p:sp>
        <p:nvSpPr>
          <p:cNvPr id="4" name="Titre 3"/>
          <p:cNvSpPr>
            <a:spLocks noGrp="1"/>
          </p:cNvSpPr>
          <p:nvPr>
            <p:ph type="title"/>
          </p:nvPr>
        </p:nvSpPr>
        <p:spPr/>
        <p:txBody>
          <a:bodyPr/>
          <a:lstStyle/>
          <a:p>
            <a:r>
              <a:rPr lang="en-US" dirty="0" smtClean="0"/>
              <a:t>The Goods Market</a:t>
            </a:r>
            <a:endParaRPr lang="en-US" dirty="0"/>
          </a:p>
        </p:txBody>
      </p:sp>
    </p:spTree>
    <p:extLst>
      <p:ext uri="{BB962C8B-B14F-4D97-AF65-F5344CB8AC3E}">
        <p14:creationId xmlns:p14="http://schemas.microsoft.com/office/powerpoint/2010/main" val="136246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en-US" dirty="0" smtClean="0"/>
          </a:p>
          <a:p>
            <a:endParaRPr lang="en-US" dirty="0"/>
          </a:p>
          <a:p>
            <a:r>
              <a:rPr lang="en-US" dirty="0" smtClean="0"/>
              <a:t>Rigid </a:t>
            </a:r>
            <a:r>
              <a:rPr lang="en-US" dirty="0"/>
              <a:t>Prices: The </a:t>
            </a:r>
            <a:r>
              <a:rPr lang="en-US" dirty="0" err="1"/>
              <a:t>MundellFleming</a:t>
            </a:r>
            <a:r>
              <a:rPr lang="en-US" dirty="0"/>
              <a:t> </a:t>
            </a:r>
            <a:r>
              <a:rPr lang="en-US" dirty="0" smtClean="0"/>
              <a:t>Model</a:t>
            </a:r>
            <a:endParaRPr lang="en-US" dirty="0"/>
          </a:p>
          <a:p>
            <a:endParaRPr lang="en-US" dirty="0" smtClean="0"/>
          </a:p>
          <a:p>
            <a:r>
              <a:rPr lang="en-US" dirty="0" smtClean="0"/>
              <a:t>Sticky </a:t>
            </a:r>
            <a:r>
              <a:rPr lang="en-US" dirty="0"/>
              <a:t>Prices: The </a:t>
            </a:r>
            <a:r>
              <a:rPr lang="en-US" dirty="0" smtClean="0"/>
              <a:t>Mundell-Fleming-</a:t>
            </a:r>
            <a:r>
              <a:rPr lang="en-US" dirty="0" err="1" smtClean="0"/>
              <a:t>Dornbusch</a:t>
            </a:r>
            <a:r>
              <a:rPr lang="en-US" dirty="0" smtClean="0"/>
              <a:t> Model</a:t>
            </a:r>
          </a:p>
          <a:p>
            <a:pPr lvl="1"/>
            <a:endParaRPr lang="en-US" dirty="0"/>
          </a:p>
          <a:p>
            <a:r>
              <a:rPr lang="en-US" dirty="0" smtClean="0"/>
              <a:t>Monetary </a:t>
            </a:r>
            <a:r>
              <a:rPr lang="en-US" dirty="0"/>
              <a:t>Models with Price Rigidity: Their Uses and </a:t>
            </a:r>
            <a:r>
              <a:rPr lang="en-US" dirty="0" smtClean="0"/>
              <a:t>Limitations</a:t>
            </a:r>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5</a:t>
            </a:fld>
            <a:endParaRPr lang="pt-BR"/>
          </a:p>
        </p:txBody>
      </p:sp>
      <p:sp>
        <p:nvSpPr>
          <p:cNvPr id="4" name="Titre 3"/>
          <p:cNvSpPr>
            <a:spLocks noGrp="1"/>
          </p:cNvSpPr>
          <p:nvPr>
            <p:ph type="title"/>
          </p:nvPr>
        </p:nvSpPr>
        <p:spPr/>
        <p:txBody>
          <a:bodyPr/>
          <a:lstStyle/>
          <a:p>
            <a:r>
              <a:rPr lang="fr-FR" dirty="0" smtClean="0"/>
              <a:t>Plan</a:t>
            </a:r>
            <a:endParaRPr lang="en-US" dirty="0"/>
          </a:p>
        </p:txBody>
      </p:sp>
    </p:spTree>
    <p:extLst>
      <p:ext uri="{BB962C8B-B14F-4D97-AF65-F5344CB8AC3E}">
        <p14:creationId xmlns:p14="http://schemas.microsoft.com/office/powerpoint/2010/main" val="13022885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en-US" dirty="0" smtClean="0"/>
          </a:p>
          <a:p>
            <a:r>
              <a:rPr lang="en-US" dirty="0" smtClean="0"/>
              <a:t>The </a:t>
            </a:r>
            <a:r>
              <a:rPr lang="en-US" dirty="0"/>
              <a:t>basic idea </a:t>
            </a:r>
            <a:r>
              <a:rPr lang="en-US" dirty="0" smtClean="0"/>
              <a:t>is </a:t>
            </a:r>
            <a:r>
              <a:rPr lang="en-US" dirty="0"/>
              <a:t>the </a:t>
            </a:r>
            <a:r>
              <a:rPr lang="en-US" dirty="0" smtClean="0"/>
              <a:t>same: there </a:t>
            </a:r>
            <a:r>
              <a:rPr lang="en-US" dirty="0"/>
              <a:t>is slack capability in the economy so that output is determined by aggregate demand. </a:t>
            </a:r>
            <a:endParaRPr lang="en-US" dirty="0" smtClean="0"/>
          </a:p>
          <a:p>
            <a:endParaRPr lang="en-US" dirty="0" smtClean="0"/>
          </a:p>
          <a:p>
            <a:r>
              <a:rPr lang="en-US" dirty="0" smtClean="0"/>
              <a:t>Two components in the aggregate demand</a:t>
            </a:r>
          </a:p>
          <a:p>
            <a:pPr lvl="1"/>
            <a:endParaRPr lang="en-US" dirty="0" smtClean="0"/>
          </a:p>
          <a:p>
            <a:pPr lvl="1"/>
            <a:r>
              <a:rPr lang="en-US" dirty="0" smtClean="0"/>
              <a:t>A constant one, </a:t>
            </a:r>
            <a:r>
              <a:rPr lang="en-US" dirty="0"/>
              <a:t>which </a:t>
            </a:r>
            <a:r>
              <a:rPr lang="en-US" dirty="0" smtClean="0"/>
              <a:t>corresponds to domestic aggregate demand: C + I + G, </a:t>
            </a:r>
            <a:r>
              <a:rPr lang="en-US" dirty="0"/>
              <a:t>and </a:t>
            </a:r>
            <a:endParaRPr lang="en-US" dirty="0" smtClean="0"/>
          </a:p>
          <a:p>
            <a:pPr lvl="1"/>
            <a:endParaRPr lang="en-US" dirty="0" smtClean="0"/>
          </a:p>
          <a:p>
            <a:pPr lvl="1"/>
            <a:r>
              <a:rPr lang="en-US" dirty="0" smtClean="0"/>
              <a:t>a </a:t>
            </a:r>
            <a:r>
              <a:rPr lang="en-US" dirty="0"/>
              <a:t>component that changes with the </a:t>
            </a:r>
            <a:r>
              <a:rPr lang="en-US" dirty="0" smtClean="0"/>
              <a:t>RER: trade </a:t>
            </a:r>
            <a:r>
              <a:rPr lang="en-US" dirty="0"/>
              <a:t>balance.</a:t>
            </a:r>
          </a:p>
          <a:p>
            <a:endParaRPr lang="en-US" dirty="0" smtClean="0"/>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50</a:t>
            </a:fld>
            <a:endParaRPr lang="pt-BR"/>
          </a:p>
        </p:txBody>
      </p:sp>
      <p:sp>
        <p:nvSpPr>
          <p:cNvPr id="4" name="Titre 3"/>
          <p:cNvSpPr>
            <a:spLocks noGrp="1"/>
          </p:cNvSpPr>
          <p:nvPr>
            <p:ph type="title"/>
          </p:nvPr>
        </p:nvSpPr>
        <p:spPr/>
        <p:txBody>
          <a:bodyPr/>
          <a:lstStyle/>
          <a:p>
            <a:r>
              <a:rPr lang="en-US" dirty="0"/>
              <a:t>The Goods Market</a:t>
            </a:r>
          </a:p>
        </p:txBody>
      </p:sp>
    </p:spTree>
    <p:extLst>
      <p:ext uri="{BB962C8B-B14F-4D97-AF65-F5344CB8AC3E}">
        <p14:creationId xmlns:p14="http://schemas.microsoft.com/office/powerpoint/2010/main" val="39146516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Aggregate </a:t>
                </a:r>
                <a:r>
                  <a:rPr lang="en-US" dirty="0"/>
                  <a:t>demand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𝑦</m:t>
                        </m:r>
                      </m:e>
                      <m:sub>
                        <m:r>
                          <a:rPr lang="en-US" i="1">
                            <a:latin typeface="Cambria Math" panose="02040503050406030204" pitchFamily="18" charset="0"/>
                          </a:rPr>
                          <m:t>𝑡</m:t>
                        </m:r>
                      </m:sub>
                      <m:sup>
                        <m:r>
                          <a:rPr lang="en-US" i="1">
                            <a:latin typeface="Cambria Math" panose="02040503050406030204" pitchFamily="18" charset="0"/>
                          </a:rPr>
                          <m:t>𝑑</m:t>
                        </m:r>
                      </m:sup>
                    </m:sSubSup>
                  </m:oMath>
                </a14:m>
                <a:r>
                  <a:rPr lang="en-US" dirty="0"/>
                  <a:t> is </a:t>
                </a:r>
                <a:r>
                  <a:rPr lang="en-US" dirty="0" smtClean="0"/>
                  <a:t>described </a:t>
                </a:r>
                <a:r>
                  <a:rPr lang="en-US" dirty="0"/>
                  <a:t>as:</a:t>
                </a:r>
              </a:p>
              <a:p>
                <a:endParaRPr lang="en-US" dirty="0"/>
              </a:p>
              <a:p>
                <a:pPr marL="45720" indent="0">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𝑦</m:t>
                          </m:r>
                        </m:e>
                        <m:sub>
                          <m:r>
                            <a:rPr lang="en-US" i="1">
                              <a:latin typeface="Cambria Math" panose="02040503050406030204" pitchFamily="18" charset="0"/>
                            </a:rPr>
                            <m:t>𝑡</m:t>
                          </m:r>
                        </m:sub>
                        <m:sup>
                          <m:r>
                            <a:rPr lang="en-US" i="1">
                              <a:latin typeface="Cambria Math" panose="02040503050406030204" pitchFamily="18" charset="0"/>
                            </a:rPr>
                            <m:t>𝑑</m:t>
                          </m:r>
                        </m:sup>
                      </m:sSubSup>
                      <m:r>
                        <a:rPr lang="en-US" i="1">
                          <a:latin typeface="Cambria Math" panose="02040503050406030204" pitchFamily="18" charset="0"/>
                        </a:rPr>
                        <m:t>=</m:t>
                      </m:r>
                      <m:bar>
                        <m:barPr>
                          <m:pos m:val="top"/>
                          <m:ctrlPr>
                            <a:rPr lang="en-US" i="1">
                              <a:latin typeface="Cambria Math" panose="02040503050406030204" pitchFamily="18" charset="0"/>
                            </a:rPr>
                          </m:ctrlPr>
                        </m:barPr>
                        <m:e>
                          <m:r>
                            <a:rPr lang="en-US" i="1">
                              <a:latin typeface="Cambria Math" panose="02040503050406030204" pitchFamily="18" charset="0"/>
                            </a:rPr>
                            <m:t>𝑦</m:t>
                          </m:r>
                        </m:e>
                      </m:bar>
                      <m:r>
                        <a:rPr lang="en-US" i="1">
                          <a:latin typeface="Cambria Math" panose="02040503050406030204" pitchFamily="18" charset="0"/>
                        </a:rPr>
                        <m:t>+</m:t>
                      </m:r>
                      <m:r>
                        <a:rPr lang="en-US" i="1">
                          <a:latin typeface="Cambria Math" panose="02040503050406030204" pitchFamily="18" charset="0"/>
                        </a:rPr>
                        <m:t>𝛿</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𝑡</m:t>
                              </m:r>
                            </m:sub>
                          </m:sSub>
                          <m:r>
                            <a:rPr lang="en-US" i="1">
                              <a:latin typeface="Cambria Math" panose="02040503050406030204" pitchFamily="18" charset="0"/>
                            </a:rPr>
                            <m:t>−</m:t>
                          </m:r>
                          <m:bar>
                            <m:barPr>
                              <m:pos m:val="top"/>
                              <m:ctrlPr>
                                <a:rPr lang="en-US" i="1">
                                  <a:latin typeface="Cambria Math" panose="02040503050406030204" pitchFamily="18" charset="0"/>
                                </a:rPr>
                              </m:ctrlPr>
                            </m:barPr>
                            <m:e>
                              <m:r>
                                <a:rPr lang="en-US" i="1">
                                  <a:latin typeface="Cambria Math" panose="02040503050406030204" pitchFamily="18" charset="0"/>
                                </a:rPr>
                                <m:t>𝑞</m:t>
                              </m:r>
                            </m:e>
                          </m:bar>
                        </m:e>
                      </m:d>
                      <m:r>
                        <a:rPr lang="en-US" i="1">
                          <a:latin typeface="Cambria Math" panose="02040503050406030204" pitchFamily="18" charset="0"/>
                        </a:rPr>
                        <m:t>,</m:t>
                      </m:r>
                    </m:oMath>
                  </m:oMathPara>
                </a14:m>
                <a:endParaRPr lang="en-US" dirty="0"/>
              </a:p>
              <a:p>
                <a:endParaRPr lang="en-US" dirty="0"/>
              </a:p>
              <a:p>
                <a:pPr lvl="1"/>
                <a14:m>
                  <m:oMath xmlns:m="http://schemas.openxmlformats.org/officeDocument/2006/math">
                    <m:bar>
                      <m:barPr>
                        <m:pos m:val="top"/>
                        <m:ctrlPr>
                          <a:rPr lang="en-US" i="1">
                            <a:latin typeface="Cambria Math" panose="02040503050406030204" pitchFamily="18" charset="0"/>
                          </a:rPr>
                        </m:ctrlPr>
                      </m:barPr>
                      <m:e>
                        <m:r>
                          <a:rPr lang="en-US" i="1">
                            <a:latin typeface="Cambria Math" panose="02040503050406030204" pitchFamily="18" charset="0"/>
                          </a:rPr>
                          <m:t>𝑦</m:t>
                        </m:r>
                      </m:e>
                    </m:bar>
                  </m:oMath>
                </a14:m>
                <a:r>
                  <a:rPr lang="en-US" dirty="0" smtClean="0"/>
                  <a:t>: logarithm </a:t>
                </a:r>
                <a:r>
                  <a:rPr lang="en-US" dirty="0"/>
                  <a:t>of the natural rate of </a:t>
                </a:r>
                <a:r>
                  <a:rPr lang="en-US" dirty="0" smtClean="0"/>
                  <a:t>output = the </a:t>
                </a:r>
                <a:r>
                  <a:rPr lang="en-US" dirty="0"/>
                  <a:t>level of  production sustainable in the long-run, without generating bottlenecks or inflationary </a:t>
                </a:r>
                <a:r>
                  <a:rPr lang="en-US" dirty="0" smtClean="0"/>
                  <a:t>pressure </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𝑡</m:t>
                        </m:r>
                      </m:sub>
                    </m:sSub>
                  </m:oMath>
                </a14:m>
                <a:r>
                  <a:rPr lang="en-US" dirty="0" smtClean="0"/>
                  <a:t>: logarithm of the RER which </a:t>
                </a:r>
                <a:r>
                  <a:rPr lang="en-US" dirty="0"/>
                  <a:t>can be written as: </a:t>
                </a:r>
                <a:endParaRPr lang="en-US" dirty="0" smtClean="0"/>
              </a:p>
              <a:p>
                <a:pPr lvl="1"/>
                <a:endParaRPr lang="en-US" dirty="0" smtClean="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m:t>
                          </m:r>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𝑡</m:t>
                          </m:r>
                        </m:sub>
                      </m:sSub>
                    </m:oMath>
                  </m:oMathPara>
                </a14:m>
                <a:endParaRPr lang="en-US" dirty="0"/>
              </a:p>
              <a:p>
                <a:endParaRPr lang="en-US" dirty="0"/>
              </a:p>
              <a:p>
                <a:pPr lvl="1"/>
                <a14:m>
                  <m:oMath xmlns:m="http://schemas.openxmlformats.org/officeDocument/2006/math">
                    <m:bar>
                      <m:barPr>
                        <m:pos m:val="top"/>
                        <m:ctrlPr>
                          <a:rPr lang="en-US" i="1">
                            <a:latin typeface="Cambria Math" panose="02040503050406030204" pitchFamily="18" charset="0"/>
                          </a:rPr>
                        </m:ctrlPr>
                      </m:barPr>
                      <m:e>
                        <m:r>
                          <a:rPr lang="en-US" i="1">
                            <a:latin typeface="Cambria Math" panose="02040503050406030204" pitchFamily="18" charset="0"/>
                          </a:rPr>
                          <m:t>𝑞</m:t>
                        </m:r>
                      </m:e>
                    </m:bar>
                  </m:oMath>
                </a14:m>
                <a:r>
                  <a:rPr lang="en-US" dirty="0" smtClean="0"/>
                  <a:t>: the RER compatible </a:t>
                </a:r>
                <a:r>
                  <a:rPr lang="en-US" dirty="0"/>
                  <a:t>with the long-run equilibrium of the economy. </a:t>
                </a:r>
                <a:endParaRPr lang="en-US" dirty="0" smtClean="0"/>
              </a:p>
              <a:p>
                <a:pPr lvl="2"/>
                <a:r>
                  <a:rPr lang="en-US" dirty="0" smtClean="0"/>
                  <a:t>When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𝑡</m:t>
                        </m:r>
                      </m:sub>
                    </m:sSub>
                    <m:r>
                      <a:rPr lang="en-US" i="1">
                        <a:latin typeface="Cambria Math" panose="02040503050406030204" pitchFamily="18" charset="0"/>
                      </a:rPr>
                      <m:t>= </m:t>
                    </m:r>
                    <m:bar>
                      <m:barPr>
                        <m:pos m:val="top"/>
                        <m:ctrlPr>
                          <a:rPr lang="en-US" i="1">
                            <a:latin typeface="Cambria Math" panose="02040503050406030204" pitchFamily="18" charset="0"/>
                          </a:rPr>
                        </m:ctrlPr>
                      </m:barPr>
                      <m:e>
                        <m:r>
                          <a:rPr lang="en-US" i="1">
                            <a:latin typeface="Cambria Math" panose="02040503050406030204" pitchFamily="18" charset="0"/>
                          </a:rPr>
                          <m:t>𝑞</m:t>
                        </m:r>
                      </m:e>
                    </m:bar>
                  </m:oMath>
                </a14:m>
                <a:r>
                  <a:rPr lang="en-US" dirty="0" smtClean="0"/>
                  <a:t> =&gt;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𝑦</m:t>
                        </m:r>
                      </m:e>
                      <m:sub>
                        <m:r>
                          <a:rPr lang="en-US" i="1">
                            <a:latin typeface="Cambria Math" panose="02040503050406030204" pitchFamily="18" charset="0"/>
                          </a:rPr>
                          <m:t>𝑡</m:t>
                        </m:r>
                      </m:sub>
                      <m:sup>
                        <m:r>
                          <a:rPr lang="en-US" i="1">
                            <a:latin typeface="Cambria Math" panose="02040503050406030204" pitchFamily="18" charset="0"/>
                          </a:rPr>
                          <m:t>𝑑</m:t>
                        </m:r>
                      </m:sup>
                    </m:sSubSup>
                    <m:r>
                      <a:rPr lang="en-US" i="1">
                        <a:latin typeface="Cambria Math" panose="02040503050406030204" pitchFamily="18" charset="0"/>
                      </a:rPr>
                      <m:t>=</m:t>
                    </m:r>
                    <m:bar>
                      <m:barPr>
                        <m:pos m:val="top"/>
                        <m:ctrlPr>
                          <a:rPr lang="en-US" i="1">
                            <a:latin typeface="Cambria Math" panose="02040503050406030204" pitchFamily="18" charset="0"/>
                          </a:rPr>
                        </m:ctrlPr>
                      </m:barPr>
                      <m:e>
                        <m:r>
                          <a:rPr lang="en-US" i="1">
                            <a:latin typeface="Cambria Math" panose="02040503050406030204" pitchFamily="18" charset="0"/>
                          </a:rPr>
                          <m:t>𝑦</m:t>
                        </m:r>
                      </m:e>
                    </m:bar>
                  </m:oMath>
                </a14:m>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415"/>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51</a:t>
            </a:fld>
            <a:endParaRPr lang="pt-BR"/>
          </a:p>
        </p:txBody>
      </p:sp>
      <p:sp>
        <p:nvSpPr>
          <p:cNvPr id="4" name="Titre 3"/>
          <p:cNvSpPr>
            <a:spLocks noGrp="1"/>
          </p:cNvSpPr>
          <p:nvPr>
            <p:ph type="title"/>
          </p:nvPr>
        </p:nvSpPr>
        <p:spPr/>
        <p:txBody>
          <a:bodyPr/>
          <a:lstStyle/>
          <a:p>
            <a:r>
              <a:rPr lang="en-US" dirty="0"/>
              <a:t>The Goods Market</a:t>
            </a:r>
          </a:p>
        </p:txBody>
      </p:sp>
    </p:spTree>
    <p:extLst>
      <p:ext uri="{BB962C8B-B14F-4D97-AF65-F5344CB8AC3E}">
        <p14:creationId xmlns:p14="http://schemas.microsoft.com/office/powerpoint/2010/main" val="9532853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endParaRPr lang="en-US" dirty="0" smtClean="0"/>
              </a:p>
              <a:p>
                <a:r>
                  <a:rPr lang="en-US" dirty="0" smtClean="0"/>
                  <a:t>Finally</a:t>
                </a:r>
                <a:r>
                  <a:rPr lang="en-US" dirty="0"/>
                  <a:t>, </a:t>
                </a:r>
                <a14:m>
                  <m:oMath xmlns:m="http://schemas.openxmlformats.org/officeDocument/2006/math">
                    <m:r>
                      <a:rPr lang="en-US" i="1">
                        <a:latin typeface="Cambria Math" panose="02040503050406030204" pitchFamily="18" charset="0"/>
                      </a:rPr>
                      <m:t>𝛿</m:t>
                    </m:r>
                  </m:oMath>
                </a14:m>
                <a:r>
                  <a:rPr lang="en-US" dirty="0"/>
                  <a:t> is the parameter that measures the impact of deviations of the </a:t>
                </a:r>
                <a:r>
                  <a:rPr lang="en-US" dirty="0" smtClean="0"/>
                  <a:t>RER from </a:t>
                </a:r>
                <a:r>
                  <a:rPr lang="en-US" dirty="0"/>
                  <a:t>its equilibrium value on the aggregate demand. </a:t>
                </a:r>
                <a:endParaRPr lang="en-US" dirty="0" smtClean="0"/>
              </a:p>
              <a:p>
                <a:endParaRPr lang="en-US" dirty="0"/>
              </a:p>
              <a:p>
                <a:r>
                  <a:rPr lang="en-US" dirty="0" smtClean="0"/>
                  <a:t>Intuition: </a:t>
                </a:r>
              </a:p>
              <a:p>
                <a:pPr lvl="1"/>
                <a:r>
                  <a:rPr lang="en-US" dirty="0"/>
                  <a:t>A</a:t>
                </a:r>
                <a:r>
                  <a:rPr lang="en-US" dirty="0" smtClean="0"/>
                  <a:t> </a:t>
                </a:r>
                <a:r>
                  <a:rPr lang="en-US" dirty="0"/>
                  <a:t>more depreciated </a:t>
                </a:r>
                <a:r>
                  <a:rPr lang="en-US" dirty="0" smtClean="0"/>
                  <a:t>RER in </a:t>
                </a:r>
                <a:r>
                  <a:rPr lang="en-US" dirty="0"/>
                  <a:t>relation to its equilibrium level implies relatively cheaper domestic </a:t>
                </a:r>
                <a:r>
                  <a:rPr lang="en-US" dirty="0" smtClean="0"/>
                  <a:t>goods =&gt;higher in </a:t>
                </a:r>
                <a:r>
                  <a:rPr lang="en-US" dirty="0"/>
                  <a:t>net exports. </a:t>
                </a:r>
                <a:endParaRPr lang="en-US" dirty="0" smtClean="0"/>
              </a:p>
              <a:p>
                <a:pPr lvl="1"/>
                <a:r>
                  <a:rPr lang="en-US" dirty="0" smtClean="0"/>
                  <a:t>These</a:t>
                </a:r>
                <a:r>
                  <a:rPr lang="en-US" dirty="0"/>
                  <a:t>, in turn, represent an increase in aggregate demand in the economy.</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52</a:t>
            </a:fld>
            <a:endParaRPr lang="pt-BR"/>
          </a:p>
        </p:txBody>
      </p:sp>
      <p:sp>
        <p:nvSpPr>
          <p:cNvPr id="4" name="Titre 3"/>
          <p:cNvSpPr>
            <a:spLocks noGrp="1"/>
          </p:cNvSpPr>
          <p:nvPr>
            <p:ph type="title"/>
          </p:nvPr>
        </p:nvSpPr>
        <p:spPr/>
        <p:txBody>
          <a:bodyPr/>
          <a:lstStyle/>
          <a:p>
            <a:r>
              <a:rPr lang="en-US" dirty="0"/>
              <a:t>The Goods Market</a:t>
            </a:r>
          </a:p>
        </p:txBody>
      </p:sp>
    </p:spTree>
    <p:extLst>
      <p:ext uri="{BB962C8B-B14F-4D97-AF65-F5344CB8AC3E}">
        <p14:creationId xmlns:p14="http://schemas.microsoft.com/office/powerpoint/2010/main" val="11813320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The </a:t>
                </a:r>
                <a:r>
                  <a:rPr lang="en-US" dirty="0"/>
                  <a:t>international price,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m:t>
                        </m:r>
                      </m:sup>
                    </m:sSup>
                  </m:oMath>
                </a14:m>
                <a:r>
                  <a:rPr lang="en-US" dirty="0"/>
                  <a:t>, is taken as a </a:t>
                </a:r>
                <a:r>
                  <a:rPr lang="en-US" dirty="0" smtClean="0"/>
                  <a:t>constant</a:t>
                </a:r>
              </a:p>
              <a:p>
                <a:r>
                  <a:rPr lang="en-US" dirty="0" smtClean="0"/>
                  <a:t>The domestic </a:t>
                </a:r>
                <a:r>
                  <a:rPr lang="en-US" dirty="0"/>
                  <a:t>price,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𝑡</m:t>
                        </m:r>
                      </m:sub>
                    </m:sSub>
                  </m:oMath>
                </a14:m>
                <a:r>
                  <a:rPr lang="en-US" dirty="0"/>
                  <a:t>, is predetermined and adjusts sluggishly, according to the following equation:</a:t>
                </a:r>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𝜓</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𝑦</m:t>
                              </m:r>
                            </m:e>
                            <m:sub>
                              <m:r>
                                <a:rPr lang="en-US" i="1">
                                  <a:latin typeface="Cambria Math" panose="02040503050406030204" pitchFamily="18" charset="0"/>
                                </a:rPr>
                                <m:t>𝑡</m:t>
                              </m:r>
                            </m:sub>
                            <m:sup>
                              <m:r>
                                <a:rPr lang="en-US" i="1">
                                  <a:latin typeface="Cambria Math" panose="02040503050406030204" pitchFamily="18" charset="0"/>
                                </a:rPr>
                                <m:t>𝑑</m:t>
                              </m:r>
                            </m:sup>
                          </m:sSubSup>
                          <m:r>
                            <a:rPr lang="en-US" i="1">
                              <a:latin typeface="Cambria Math" panose="02040503050406030204" pitchFamily="18" charset="0"/>
                            </a:rPr>
                            <m:t>−</m:t>
                          </m:r>
                          <m:bar>
                            <m:barPr>
                              <m:pos m:val="top"/>
                              <m:ctrlPr>
                                <a:rPr lang="en-US" i="1">
                                  <a:latin typeface="Cambria Math" panose="02040503050406030204" pitchFamily="18" charset="0"/>
                                </a:rPr>
                              </m:ctrlPr>
                            </m:barPr>
                            <m:e>
                              <m:r>
                                <a:rPr lang="en-US" i="1">
                                  <a:latin typeface="Cambria Math" panose="02040503050406030204" pitchFamily="18" charset="0"/>
                                </a:rPr>
                                <m:t>𝑦</m:t>
                              </m:r>
                            </m:e>
                          </m:bar>
                        </m:e>
                      </m:d>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sub>
                          </m:sSub>
                        </m:e>
                      </m:d>
                    </m:oMath>
                  </m:oMathPara>
                </a14:m>
                <a:endParaRPr lang="en-US" dirty="0" smtClean="0"/>
              </a:p>
              <a:p>
                <a:pPr marL="45720" indent="0">
                  <a:buNone/>
                </a:pPr>
                <a:r>
                  <a:rPr lang="en-US" dirty="0"/>
                  <a:t> </a:t>
                </a:r>
              </a:p>
              <a:p>
                <a:r>
                  <a:rPr lang="en-US" dirty="0" smtClean="0"/>
                  <a:t>Two </a:t>
                </a:r>
                <a:r>
                  <a:rPr lang="en-US" dirty="0"/>
                  <a:t>forces that determine price adjustment. </a:t>
                </a:r>
                <a:endParaRPr lang="en-US" dirty="0" smtClean="0"/>
              </a:p>
              <a:p>
                <a:pPr marL="708660" lvl="1" indent="-342900">
                  <a:buFont typeface="+mj-lt"/>
                  <a:buAutoNum type="arabicPeriod"/>
                </a:pPr>
                <a:endParaRPr lang="en-US" dirty="0" smtClean="0"/>
              </a:p>
              <a:p>
                <a:pPr marL="708660" lvl="1" indent="-342900">
                  <a:buFont typeface="+mj-lt"/>
                  <a:buAutoNum type="arabicPeriod"/>
                </a:pPr>
                <a:r>
                  <a:rPr lang="en-US" dirty="0" smtClean="0"/>
                  <a:t>An </a:t>
                </a:r>
                <a:r>
                  <a:rPr lang="en-US" dirty="0"/>
                  <a:t>excess of aggregate demand in relation to the natural rate of output causes inflationary </a:t>
                </a:r>
                <a:r>
                  <a:rPr lang="en-US" dirty="0" smtClean="0"/>
                  <a:t>pressure. </a:t>
                </a:r>
                <a14:m>
                  <m:oMath xmlns:m="http://schemas.openxmlformats.org/officeDocument/2006/math">
                    <m:r>
                      <a:rPr lang="en-US" i="1">
                        <a:latin typeface="Cambria Math" panose="02040503050406030204" pitchFamily="18" charset="0"/>
                      </a:rPr>
                      <m:t>𝜓</m:t>
                    </m:r>
                  </m:oMath>
                </a14:m>
                <a:r>
                  <a:rPr lang="en-US" dirty="0"/>
                  <a:t> </a:t>
                </a:r>
                <a:r>
                  <a:rPr lang="en-US" dirty="0" smtClean="0"/>
                  <a:t>= the </a:t>
                </a:r>
                <a:r>
                  <a:rPr lang="en-US" dirty="0"/>
                  <a:t>impact of excessive demand on prices. </a:t>
                </a:r>
                <a:endParaRPr lang="en-US" dirty="0" smtClean="0"/>
              </a:p>
              <a:p>
                <a:pPr marL="708660" lvl="1" indent="-342900">
                  <a:buFont typeface="+mj-lt"/>
                  <a:buAutoNum type="arabicPeriod"/>
                </a:pPr>
                <a:endParaRPr lang="en-US" dirty="0" smtClean="0"/>
              </a:p>
              <a:p>
                <a:pPr marL="708660" lvl="1" indent="-342900">
                  <a:buFont typeface="+mj-lt"/>
                  <a:buAutoNum type="arabicPeriod"/>
                </a:pPr>
                <a:r>
                  <a:rPr lang="en-US" dirty="0" smtClean="0"/>
                  <a:t>Changes in the nominal </a:t>
                </a:r>
                <a:r>
                  <a:rPr lang="en-US" dirty="0"/>
                  <a:t>exchange rate are passed on to the price.</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b="-1521"/>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53</a:t>
            </a:fld>
            <a:endParaRPr lang="pt-BR"/>
          </a:p>
        </p:txBody>
      </p:sp>
      <p:sp>
        <p:nvSpPr>
          <p:cNvPr id="4" name="Titre 3"/>
          <p:cNvSpPr>
            <a:spLocks noGrp="1"/>
          </p:cNvSpPr>
          <p:nvPr>
            <p:ph type="title"/>
          </p:nvPr>
        </p:nvSpPr>
        <p:spPr/>
        <p:txBody>
          <a:bodyPr/>
          <a:lstStyle/>
          <a:p>
            <a:r>
              <a:rPr lang="fr-FR" dirty="0" smtClean="0"/>
              <a:t>Price Dynamics</a:t>
            </a:r>
            <a:endParaRPr lang="en-US" dirty="0"/>
          </a:p>
        </p:txBody>
      </p:sp>
      <p:cxnSp>
        <p:nvCxnSpPr>
          <p:cNvPr id="6" name="Connecteur droit avec flèche 5"/>
          <p:cNvCxnSpPr/>
          <p:nvPr/>
        </p:nvCxnSpPr>
        <p:spPr>
          <a:xfrm flipV="1">
            <a:off x="2411760" y="3645024"/>
            <a:ext cx="1512168" cy="72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H="1" flipV="1">
            <a:off x="6156176" y="3573016"/>
            <a:ext cx="936104" cy="1800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57292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a:t>Substituting the aggregate demand equation </a:t>
                </a:r>
                <a:r>
                  <a:rPr lang="en-US" dirty="0" smtClean="0"/>
                  <a:t>into </a:t>
                </a:r>
                <a:r>
                  <a:rPr lang="en-US" dirty="0"/>
                  <a:t>the price adjustment equation </a:t>
                </a:r>
                <a:r>
                  <a:rPr lang="en-US" dirty="0" smtClean="0"/>
                  <a:t>and </a:t>
                </a:r>
                <a:r>
                  <a:rPr lang="en-US" dirty="0"/>
                  <a:t>rearranging the terms, we get:</a:t>
                </a:r>
              </a:p>
              <a:p>
                <a:endParaRPr lang="en-US" dirty="0"/>
              </a:p>
              <a:p>
                <a:pPr marL="45720" indent="0">
                  <a:buNone/>
                </a:pPr>
                <a14:m>
                  <m:oMathPara xmlns:m="http://schemas.openxmlformats.org/officeDocument/2006/math">
                    <m:oMathParaPr>
                      <m:jc m:val="centerGroup"/>
                    </m:oMathParaPr>
                    <m:oMath xmlns:m="http://schemas.openxmlformats.org/officeDocument/2006/math">
                      <m:limLow>
                        <m:limLowPr>
                          <m:ctrlPr>
                            <a:rPr lang="en-US" i="1">
                              <a:latin typeface="Cambria Math" panose="02040503050406030204" pitchFamily="18" charset="0"/>
                            </a:rPr>
                          </m:ctrlPr>
                        </m:limLowPr>
                        <m:e>
                          <m:groupChr>
                            <m:groupChrPr>
                              <m:chr m:val="⏟"/>
                              <m:ctrlPr>
                                <a:rPr lang="en-US" i="1">
                                  <a:latin typeface="Cambria Math" panose="02040503050406030204" pitchFamily="18" charset="0"/>
                                </a:rPr>
                              </m:ctrlPr>
                            </m:groupChr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m:t>
                                  </m:r>
                                </m:sup>
                              </m:sSup>
                            </m:e>
                          </m:groupChr>
                        </m:e>
                        <m:lim>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𝑡</m:t>
                              </m:r>
                              <m:r>
                                <a:rPr lang="en-US" i="1">
                                  <a:latin typeface="Cambria Math" panose="02040503050406030204" pitchFamily="18" charset="0"/>
                                </a:rPr>
                                <m:t>+1</m:t>
                              </m:r>
                            </m:sub>
                          </m:sSub>
                        </m:lim>
                      </m:limLow>
                      <m:r>
                        <a:rPr lang="en-US" i="1">
                          <a:latin typeface="Cambria Math" panose="02040503050406030204" pitchFamily="18" charset="0"/>
                        </a:rPr>
                        <m:t>−</m:t>
                      </m:r>
                      <m:limLow>
                        <m:limLowPr>
                          <m:ctrlPr>
                            <a:rPr lang="en-US" i="1">
                              <a:latin typeface="Cambria Math" panose="02040503050406030204" pitchFamily="18" charset="0"/>
                            </a:rPr>
                          </m:ctrlPr>
                        </m:limLowPr>
                        <m:e>
                          <m:groupChr>
                            <m:groupChrPr>
                              <m:chr m:val="⏟"/>
                              <m:ctrlPr>
                                <a:rPr lang="en-US" i="1">
                                  <a:latin typeface="Cambria Math" panose="02040503050406030204" pitchFamily="18" charset="0"/>
                                </a:rPr>
                              </m:ctrlPr>
                            </m:groupChr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𝑡</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m:t>
                                  </m:r>
                                </m:sup>
                              </m:sSup>
                              <m:r>
                                <a:rPr lang="en-US" i="1">
                                  <a:latin typeface="Cambria Math" panose="02040503050406030204" pitchFamily="18" charset="0"/>
                                </a:rPr>
                                <m:t>)</m:t>
                              </m:r>
                            </m:e>
                          </m:groupChr>
                        </m:e>
                        <m:lim>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𝑡</m:t>
                              </m:r>
                            </m:sub>
                          </m:sSub>
                        </m:lim>
                      </m:limLow>
                      <m:r>
                        <a:rPr lang="en-US" i="1">
                          <a:latin typeface="Cambria Math" panose="02040503050406030204" pitchFamily="18" charset="0"/>
                        </a:rPr>
                        <m:t>=−</m:t>
                      </m:r>
                      <m:r>
                        <m:rPr>
                          <m:sty m:val="p"/>
                        </m:rPr>
                        <a:rPr lang="en-US">
                          <a:latin typeface="Cambria Math" panose="02040503050406030204" pitchFamily="18" charset="0"/>
                        </a:rPr>
                        <m:t>ψ</m:t>
                      </m:r>
                      <m:d>
                        <m:dPr>
                          <m:begChr m:val="["/>
                          <m:endChr m:val="]"/>
                          <m:ctrlPr>
                            <a:rPr lang="en-US" i="1">
                              <a:latin typeface="Cambria Math" panose="02040503050406030204" pitchFamily="18" charset="0"/>
                            </a:rPr>
                          </m:ctrlPr>
                        </m:dPr>
                        <m:e>
                          <m:bar>
                            <m:barPr>
                              <m:pos m:val="top"/>
                              <m:ctrlPr>
                                <a:rPr lang="en-US" i="1">
                                  <a:latin typeface="Cambria Math" panose="02040503050406030204" pitchFamily="18" charset="0"/>
                                </a:rPr>
                              </m:ctrlPr>
                            </m:barPr>
                            <m:e>
                              <m:r>
                                <a:rPr lang="en-US" i="1">
                                  <a:latin typeface="Cambria Math" panose="02040503050406030204" pitchFamily="18" charset="0"/>
                                </a:rPr>
                                <m:t>𝑦</m:t>
                              </m:r>
                            </m:e>
                          </m:bar>
                          <m:r>
                            <a:rPr lang="en-US" i="1">
                              <a:latin typeface="Cambria Math" panose="02040503050406030204" pitchFamily="18" charset="0"/>
                            </a:rPr>
                            <m:t>+</m:t>
                          </m:r>
                          <m:r>
                            <a:rPr lang="en-US" i="1">
                              <a:latin typeface="Cambria Math" panose="02040503050406030204" pitchFamily="18" charset="0"/>
                            </a:rPr>
                            <m:t>𝛿</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𝑡</m:t>
                                  </m:r>
                                </m:sub>
                              </m:sSub>
                              <m:r>
                                <a:rPr lang="en-US" i="1">
                                  <a:latin typeface="Cambria Math" panose="02040503050406030204" pitchFamily="18" charset="0"/>
                                </a:rPr>
                                <m:t>−</m:t>
                              </m:r>
                              <m:bar>
                                <m:barPr>
                                  <m:pos m:val="top"/>
                                  <m:ctrlPr>
                                    <a:rPr lang="en-US" i="1">
                                      <a:latin typeface="Cambria Math" panose="02040503050406030204" pitchFamily="18" charset="0"/>
                                    </a:rPr>
                                  </m:ctrlPr>
                                </m:barPr>
                                <m:e>
                                  <m:r>
                                    <a:rPr lang="en-US" i="1">
                                      <a:latin typeface="Cambria Math" panose="02040503050406030204" pitchFamily="18" charset="0"/>
                                    </a:rPr>
                                    <m:t>𝑞</m:t>
                                  </m:r>
                                </m:e>
                              </m:bar>
                            </m:e>
                          </m:d>
                          <m:r>
                            <a:rPr lang="en-US" i="1">
                              <a:latin typeface="Cambria Math" panose="02040503050406030204" pitchFamily="18" charset="0"/>
                            </a:rPr>
                            <m:t>−</m:t>
                          </m:r>
                          <m:bar>
                            <m:barPr>
                              <m:pos m:val="top"/>
                              <m:ctrlPr>
                                <a:rPr lang="en-US" i="1">
                                  <a:latin typeface="Cambria Math" panose="02040503050406030204" pitchFamily="18" charset="0"/>
                                </a:rPr>
                              </m:ctrlPr>
                            </m:barPr>
                            <m:e>
                              <m:r>
                                <a:rPr lang="en-US" i="1">
                                  <a:latin typeface="Cambria Math" panose="02040503050406030204" pitchFamily="18" charset="0"/>
                                </a:rPr>
                                <m:t>𝑦</m:t>
                              </m:r>
                            </m:e>
                          </m:bar>
                        </m:e>
                      </m:d>
                    </m:oMath>
                  </m:oMathPara>
                </a14:m>
                <a:endParaRPr lang="en-US" dirty="0"/>
              </a:p>
              <a:p>
                <a:pPr marL="45720" indent="0">
                  <a:buNone/>
                </a:pPr>
                <a:r>
                  <a:rPr lang="en-US" dirty="0"/>
                  <a:t> </a:t>
                </a:r>
              </a:p>
              <a:p>
                <a:r>
                  <a:rPr lang="en-US" dirty="0"/>
                  <a:t>which can be rewritten as:</a:t>
                </a:r>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𝜓𝛿</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𝑡</m:t>
                              </m:r>
                            </m:sub>
                          </m:sSub>
                          <m:r>
                            <a:rPr lang="en-US" i="1">
                              <a:latin typeface="Cambria Math" panose="02040503050406030204" pitchFamily="18" charset="0"/>
                            </a:rPr>
                            <m:t>−</m:t>
                          </m:r>
                          <m:bar>
                            <m:barPr>
                              <m:pos m:val="top"/>
                              <m:ctrlPr>
                                <a:rPr lang="en-US" i="1">
                                  <a:latin typeface="Cambria Math" panose="02040503050406030204" pitchFamily="18" charset="0"/>
                                </a:rPr>
                              </m:ctrlPr>
                            </m:barPr>
                            <m:e>
                              <m:r>
                                <a:rPr lang="en-US" i="1">
                                  <a:latin typeface="Cambria Math" panose="02040503050406030204" pitchFamily="18" charset="0"/>
                                </a:rPr>
                                <m:t>𝑞</m:t>
                              </m:r>
                            </m:e>
                          </m:bar>
                        </m:e>
                      </m:d>
                    </m:oMath>
                  </m:oMathPara>
                </a14:m>
                <a:endParaRPr lang="en-US" dirty="0"/>
              </a:p>
              <a:p>
                <a:endParaRPr lang="en-US" dirty="0"/>
              </a:p>
              <a:p>
                <a:pPr lvl="1"/>
                <a:r>
                  <a:rPr lang="fr-FR" dirty="0" smtClean="0"/>
                  <a:t>This e</a:t>
                </a:r>
                <a:r>
                  <a:rPr lang="en-US" dirty="0" err="1" smtClean="0"/>
                  <a:t>quation</a:t>
                </a:r>
                <a:r>
                  <a:rPr lang="en-US" dirty="0" smtClean="0"/>
                  <a:t> defines </a:t>
                </a:r>
                <a:r>
                  <a:rPr lang="en-US" dirty="0"/>
                  <a:t>the </a:t>
                </a:r>
                <a:r>
                  <a:rPr lang="en-US" dirty="0" smtClean="0"/>
                  <a:t>RER dynamics </a:t>
                </a:r>
                <a:r>
                  <a:rPr lang="en-US" dirty="0"/>
                  <a:t>that guarantees the goods market equilibrium, given the price dynamics.</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54</a:t>
            </a:fld>
            <a:endParaRPr lang="pt-BR"/>
          </a:p>
        </p:txBody>
      </p:sp>
      <p:sp>
        <p:nvSpPr>
          <p:cNvPr id="4" name="Titre 3"/>
          <p:cNvSpPr>
            <a:spLocks noGrp="1"/>
          </p:cNvSpPr>
          <p:nvPr>
            <p:ph type="title"/>
          </p:nvPr>
        </p:nvSpPr>
        <p:spPr/>
        <p:txBody>
          <a:bodyPr/>
          <a:lstStyle/>
          <a:p>
            <a:r>
              <a:rPr lang="en-US" dirty="0"/>
              <a:t>Real Exchange Rate </a:t>
            </a:r>
            <a:r>
              <a:rPr lang="en-US" dirty="0" smtClean="0"/>
              <a:t>Dynamics</a:t>
            </a:r>
            <a:endParaRPr lang="en-US" dirty="0"/>
          </a:p>
        </p:txBody>
      </p:sp>
    </p:spTree>
    <p:extLst>
      <p:ext uri="{BB962C8B-B14F-4D97-AF65-F5344CB8AC3E}">
        <p14:creationId xmlns:p14="http://schemas.microsoft.com/office/powerpoint/2010/main" val="22391679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85000" lnSpcReduction="10000"/>
              </a:bodyPr>
              <a:lstStyle/>
              <a:p>
                <a:r>
                  <a:rPr lang="en-US" dirty="0" smtClean="0"/>
                  <a:t>Substituting IP condition in </a:t>
                </a:r>
                <a:r>
                  <a:rPr lang="en-US" dirty="0"/>
                  <a:t>the money market equilibrium </a:t>
                </a:r>
                <a:r>
                  <a:rPr lang="en-US" dirty="0" smtClean="0"/>
                  <a:t>equation, </a:t>
                </a:r>
                <a:r>
                  <a:rPr lang="en-US" dirty="0"/>
                  <a:t>we have that:</a:t>
                </a:r>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𝜂</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𝑖</m:t>
                              </m:r>
                            </m:e>
                            <m:sup>
                              <m:r>
                                <a:rPr lang="en-US" i="1">
                                  <a:latin typeface="Cambria Math" panose="02040503050406030204" pitchFamily="18" charset="0"/>
                                </a:rPr>
                                <m:t>∗</m:t>
                              </m:r>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sub>
                          </m:sSub>
                        </m:e>
                      </m:d>
                      <m:r>
                        <a:rPr lang="en-US" i="1">
                          <a:latin typeface="Cambria Math" panose="02040503050406030204" pitchFamily="18" charset="0"/>
                        </a:rPr>
                        <m:t>+</m:t>
                      </m:r>
                      <m:r>
                        <a:rPr lang="en-US" i="1">
                          <a:latin typeface="Cambria Math" panose="02040503050406030204" pitchFamily="18" charset="0"/>
                        </a:rPr>
                        <m:t>𝜙</m:t>
                      </m:r>
                      <m:d>
                        <m:dPr>
                          <m:begChr m:val="["/>
                          <m:endChr m:val="]"/>
                          <m:ctrlPr>
                            <a:rPr lang="en-US" i="1">
                              <a:latin typeface="Cambria Math" panose="02040503050406030204" pitchFamily="18" charset="0"/>
                            </a:rPr>
                          </m:ctrlPr>
                        </m:dPr>
                        <m:e>
                          <m:bar>
                            <m:barPr>
                              <m:pos m:val="top"/>
                              <m:ctrlPr>
                                <a:rPr lang="en-US" i="1">
                                  <a:latin typeface="Cambria Math" panose="02040503050406030204" pitchFamily="18" charset="0"/>
                                </a:rPr>
                              </m:ctrlPr>
                            </m:barPr>
                            <m:e>
                              <m:r>
                                <a:rPr lang="en-US" i="1">
                                  <a:latin typeface="Cambria Math" panose="02040503050406030204" pitchFamily="18" charset="0"/>
                                </a:rPr>
                                <m:t>𝑦</m:t>
                              </m:r>
                            </m:e>
                          </m:bar>
                          <m:r>
                            <a:rPr lang="en-US" i="1">
                              <a:latin typeface="Cambria Math" panose="02040503050406030204" pitchFamily="18" charset="0"/>
                            </a:rPr>
                            <m:t>+</m:t>
                          </m:r>
                          <m:r>
                            <a:rPr lang="en-US" i="1">
                              <a:latin typeface="Cambria Math" panose="02040503050406030204" pitchFamily="18" charset="0"/>
                            </a:rPr>
                            <m:t>𝛿</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𝑡</m:t>
                                  </m:r>
                                </m:sub>
                              </m:sSub>
                              <m:r>
                                <a:rPr lang="en-US" i="1">
                                  <a:latin typeface="Cambria Math" panose="02040503050406030204" pitchFamily="18" charset="0"/>
                                </a:rPr>
                                <m:t>−</m:t>
                              </m:r>
                              <m:bar>
                                <m:barPr>
                                  <m:pos m:val="top"/>
                                  <m:ctrlPr>
                                    <a:rPr lang="en-US" i="1">
                                      <a:latin typeface="Cambria Math" panose="02040503050406030204" pitchFamily="18" charset="0"/>
                                    </a:rPr>
                                  </m:ctrlPr>
                                </m:barPr>
                                <m:e>
                                  <m:r>
                                    <a:rPr lang="en-US" i="1">
                                      <a:latin typeface="Cambria Math" panose="02040503050406030204" pitchFamily="18" charset="0"/>
                                    </a:rPr>
                                    <m:t>𝑞</m:t>
                                  </m:r>
                                </m:e>
                              </m:bar>
                            </m:e>
                          </m:d>
                        </m:e>
                      </m:d>
                      <m:r>
                        <a:rPr lang="en-US" i="1">
                          <a:latin typeface="Cambria Math" panose="02040503050406030204" pitchFamily="18" charset="0"/>
                        </a:rPr>
                        <m:t>,</m:t>
                      </m:r>
                    </m:oMath>
                  </m:oMathPara>
                </a14:m>
                <a:endParaRPr lang="en-US" dirty="0"/>
              </a:p>
              <a:p>
                <a:endParaRPr lang="en-US" dirty="0"/>
              </a:p>
              <a:p>
                <a:r>
                  <a:rPr lang="en-US" dirty="0"/>
                  <a:t>which, by rearranging and using the </a:t>
                </a:r>
                <a:r>
                  <a:rPr lang="en-US" dirty="0" smtClean="0"/>
                  <a:t>RER definition, </a:t>
                </a:r>
                <a:r>
                  <a:rPr lang="en-US" dirty="0"/>
                  <a:t>leads to: </a:t>
                </a:r>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𝜂</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sub>
                          </m:sSub>
                        </m:e>
                      </m:d>
                      <m:r>
                        <a:rPr lang="en-US" i="1">
                          <a:latin typeface="Cambria Math" panose="02040503050406030204" pitchFamily="18" charset="0"/>
                        </a:rPr>
                        <m:t>+</m:t>
                      </m:r>
                      <m:r>
                        <a:rPr lang="en-US" i="1">
                          <a:latin typeface="Cambria Math" panose="02040503050406030204" pitchFamily="18" charset="0"/>
                        </a:rPr>
                        <m:t>𝜙𝛿</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𝑡</m:t>
                              </m:r>
                            </m:sub>
                          </m:sSub>
                          <m:r>
                            <a:rPr lang="en-US" i="1">
                              <a:latin typeface="Cambria Math" panose="02040503050406030204" pitchFamily="18" charset="0"/>
                            </a:rPr>
                            <m:t>−</m:t>
                          </m:r>
                          <m:bar>
                            <m:barPr>
                              <m:pos m:val="top"/>
                              <m:ctrlPr>
                                <a:rPr lang="en-US" i="1">
                                  <a:latin typeface="Cambria Math" panose="02040503050406030204" pitchFamily="18" charset="0"/>
                                </a:rPr>
                              </m:ctrlPr>
                            </m:barPr>
                            <m:e>
                              <m:r>
                                <a:rPr lang="en-US" i="1">
                                  <a:latin typeface="Cambria Math" panose="02040503050406030204" pitchFamily="18" charset="0"/>
                                </a:rPr>
                                <m:t>𝑞</m:t>
                              </m:r>
                            </m:e>
                          </m:bar>
                        </m:e>
                      </m:d>
                      <m:r>
                        <a:rPr lang="en-US" i="1">
                          <a:latin typeface="Cambria Math" panose="02040503050406030204" pitchFamily="18" charset="0"/>
                        </a:rPr>
                        <m:t>,</m:t>
                      </m:r>
                    </m:oMath>
                  </m:oMathPara>
                </a14:m>
                <a:endParaRPr lang="en-US" dirty="0"/>
              </a:p>
              <a:p>
                <a:endParaRPr lang="en-US" dirty="0"/>
              </a:p>
              <a:p>
                <a:r>
                  <a:rPr lang="en-US" dirty="0" smtClean="0"/>
                  <a:t>where, </a:t>
                </a:r>
                <a:r>
                  <a:rPr lang="en-US" dirty="0"/>
                  <a:t>to </a:t>
                </a:r>
                <a:r>
                  <a:rPr lang="en-US" dirty="0" smtClean="0"/>
                  <a:t>simplify, </a:t>
                </a:r>
                <a:r>
                  <a:rPr lang="en-US" dirty="0"/>
                  <a:t>we </a:t>
                </a:r>
                <a:r>
                  <a:rPr lang="en-US" dirty="0" smtClean="0"/>
                  <a:t>have assumed that</a:t>
                </a:r>
                <a14:m>
                  <m:oMath xmlns:m="http://schemas.openxmlformats.org/officeDocument/2006/math">
                    <m:r>
                      <a:rPr lang="fr-FR" b="0" i="0" smtClean="0">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𝑖</m:t>
                        </m:r>
                      </m:e>
                      <m:sup>
                        <m:r>
                          <a:rPr lang="en-US" i="1">
                            <a:latin typeface="Cambria Math" panose="02040503050406030204" pitchFamily="18" charset="0"/>
                          </a:rPr>
                          <m:t>∗</m:t>
                        </m:r>
                      </m:sup>
                    </m:sSup>
                    <m:r>
                      <a:rPr lang="en-US" i="1">
                        <a:latin typeface="Cambria Math" panose="02040503050406030204" pitchFamily="18" charset="0"/>
                      </a:rPr>
                      <m:t>=</m:t>
                    </m:r>
                    <m:bar>
                      <m:barPr>
                        <m:pos m:val="top"/>
                        <m:ctrlPr>
                          <a:rPr lang="en-US" i="1">
                            <a:latin typeface="Cambria Math" panose="02040503050406030204" pitchFamily="18" charset="0"/>
                          </a:rPr>
                        </m:ctrlPr>
                      </m:barPr>
                      <m:e>
                        <m:r>
                          <a:rPr lang="en-US" i="1">
                            <a:latin typeface="Cambria Math" panose="02040503050406030204" pitchFamily="18" charset="0"/>
                          </a:rPr>
                          <m:t>𝑦</m:t>
                        </m:r>
                      </m:e>
                    </m:bar>
                    <m:r>
                      <a:rPr lang="en-US" i="1">
                        <a:latin typeface="Cambria Math" panose="02040503050406030204" pitchFamily="18" charset="0"/>
                      </a:rPr>
                      <m:t>=0</m:t>
                    </m:r>
                  </m:oMath>
                </a14:m>
                <a:r>
                  <a:rPr lang="en-US" dirty="0"/>
                  <a:t>. </a:t>
                </a:r>
                <a:r>
                  <a:rPr lang="en-US" dirty="0" smtClean="0"/>
                  <a:t>Rearranging the equation, we get: </a:t>
                </a:r>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sub>
                      </m:sSub>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sub>
                          </m:sSub>
                        </m:num>
                        <m:den>
                          <m:r>
                            <a:rPr lang="en-US" i="1">
                              <a:latin typeface="Cambria Math" panose="02040503050406030204" pitchFamily="18" charset="0"/>
                            </a:rPr>
                            <m:t>𝜂</m:t>
                          </m:r>
                        </m:den>
                      </m:f>
                      <m:r>
                        <a:rPr lang="en-US" i="1">
                          <a:latin typeface="Cambria Math" panose="02040503050406030204" pitchFamily="18" charset="0"/>
                        </a:rPr>
                        <m:t>−</m:t>
                      </m:r>
                      <m:f>
                        <m:fPr>
                          <m:ctrlPr>
                            <a:rPr lang="en-US" i="1">
                              <a:latin typeface="Cambria Math" panose="02040503050406030204" pitchFamily="18" charset="0"/>
                            </a:rPr>
                          </m:ctrlPr>
                        </m:fPr>
                        <m:num>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𝜙𝛿</m:t>
                              </m:r>
                            </m:e>
                          </m:d>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𝑡</m:t>
                              </m:r>
                            </m:sub>
                          </m:sSub>
                        </m:num>
                        <m:den>
                          <m:r>
                            <a:rPr lang="en-US" i="1">
                              <a:latin typeface="Cambria Math" panose="02040503050406030204" pitchFamily="18" charset="0"/>
                            </a:rPr>
                            <m:t>𝜂</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𝜙𝛿</m:t>
                          </m:r>
                          <m:bar>
                            <m:barPr>
                              <m:pos m:val="top"/>
                              <m:ctrlPr>
                                <a:rPr lang="en-US" i="1">
                                  <a:latin typeface="Cambria Math" panose="02040503050406030204" pitchFamily="18" charset="0"/>
                                </a:rPr>
                              </m:ctrlPr>
                            </m:barPr>
                            <m:e>
                              <m:r>
                                <a:rPr lang="en-US" i="1">
                                  <a:latin typeface="Cambria Math" panose="02040503050406030204" pitchFamily="18" charset="0"/>
                                </a:rPr>
                                <m:t>𝑞</m:t>
                              </m:r>
                            </m:e>
                          </m:ba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𝑡</m:t>
                              </m:r>
                            </m:sub>
                          </m:sSub>
                        </m:num>
                        <m:den>
                          <m:r>
                            <a:rPr lang="en-US" i="1">
                              <a:latin typeface="Cambria Math" panose="02040503050406030204" pitchFamily="18" charset="0"/>
                            </a:rPr>
                            <m:t>𝜂</m:t>
                          </m:r>
                        </m:den>
                      </m:f>
                    </m:oMath>
                  </m:oMathPara>
                </a14:m>
                <a:endParaRPr lang="en-US" dirty="0"/>
              </a:p>
              <a:p>
                <a:endParaRPr lang="en-US" dirty="0"/>
              </a:p>
              <a:p>
                <a:pPr lvl="1"/>
                <a:r>
                  <a:rPr lang="en-US" dirty="0" smtClean="0"/>
                  <a:t>The equation establishes </a:t>
                </a:r>
                <a:r>
                  <a:rPr lang="en-US" dirty="0"/>
                  <a:t>the nominal exchange rate dynamics that guarantees money market equilibrium, satisfying uncovered interest rate parity.</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968" r="-870"/>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55</a:t>
            </a:fld>
            <a:endParaRPr lang="pt-BR"/>
          </a:p>
        </p:txBody>
      </p:sp>
      <p:sp>
        <p:nvSpPr>
          <p:cNvPr id="4" name="Titre 3"/>
          <p:cNvSpPr>
            <a:spLocks noGrp="1"/>
          </p:cNvSpPr>
          <p:nvPr>
            <p:ph type="title"/>
          </p:nvPr>
        </p:nvSpPr>
        <p:spPr/>
        <p:txBody>
          <a:bodyPr/>
          <a:lstStyle/>
          <a:p>
            <a:r>
              <a:rPr lang="en-US" dirty="0"/>
              <a:t>Nominal Exchange Rate Dynamics</a:t>
            </a:r>
          </a:p>
        </p:txBody>
      </p:sp>
    </p:spTree>
    <p:extLst>
      <p:ext uri="{BB962C8B-B14F-4D97-AF65-F5344CB8AC3E}">
        <p14:creationId xmlns:p14="http://schemas.microsoft.com/office/powerpoint/2010/main" val="18102110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10000"/>
              </a:bodyPr>
              <a:lstStyle/>
              <a:p>
                <a:r>
                  <a:rPr lang="en-US" dirty="0" smtClean="0"/>
                  <a:t>The e</a:t>
                </a:r>
                <a:r>
                  <a:rPr lang="fr-FR" dirty="0" err="1" smtClean="0"/>
                  <a:t>quations</a:t>
                </a:r>
                <a:r>
                  <a:rPr lang="fr-FR" dirty="0" smtClean="0"/>
                  <a:t> of nominal and real exchange rate </a:t>
                </a:r>
                <a:r>
                  <a:rPr lang="fr-FR" dirty="0" err="1" smtClean="0"/>
                  <a:t>dynamics</a:t>
                </a:r>
                <a:r>
                  <a:rPr lang="fr-FR" dirty="0" smtClean="0"/>
                  <a:t> </a:t>
                </a:r>
                <a:r>
                  <a:rPr lang="en-US" dirty="0" smtClean="0"/>
                  <a:t>determine </a:t>
                </a:r>
                <a:r>
                  <a:rPr lang="en-US" dirty="0"/>
                  <a:t>the equilibrium dynamics of the </a:t>
                </a:r>
                <a:r>
                  <a:rPr lang="en-US" dirty="0" smtClean="0"/>
                  <a:t>economy</a:t>
                </a:r>
              </a:p>
              <a:p>
                <a:endParaRPr lang="en-US" dirty="0"/>
              </a:p>
              <a:p>
                <a:r>
                  <a:rPr lang="en-US" dirty="0" smtClean="0"/>
                  <a:t>According </a:t>
                </a:r>
                <a:r>
                  <a:rPr lang="en-US" dirty="0"/>
                  <a:t>to </a:t>
                </a:r>
                <a:r>
                  <a:rPr lang="en-US" dirty="0" smtClean="0"/>
                  <a:t>the RER dynamics, </a:t>
                </a:r>
                <a:r>
                  <a:rPr lang="en-US" dirty="0"/>
                  <a:t>the </a:t>
                </a:r>
                <a:r>
                  <a:rPr lang="en-US" dirty="0" smtClean="0"/>
                  <a:t>RER is </a:t>
                </a:r>
                <a:r>
                  <a:rPr lang="en-US" dirty="0"/>
                  <a:t>stationary when it is equal to its long-run equilibrium value, i.e.:</a:t>
                </a:r>
              </a:p>
              <a:p>
                <a:endParaRPr lang="en-US" dirty="0"/>
              </a:p>
              <a:p>
                <a:pPr marL="4572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Δ</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𝑡</m:t>
                          </m:r>
                        </m:sub>
                      </m:sSub>
                      <m:r>
                        <a:rPr lang="en-US" i="1">
                          <a:latin typeface="Cambria Math" panose="02040503050406030204" pitchFamily="18" charset="0"/>
                        </a:rPr>
                        <m:t>=0  ⇔ </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𝑡</m:t>
                          </m:r>
                        </m:sub>
                      </m:sSub>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𝑞</m:t>
                          </m:r>
                        </m:e>
                      </m:acc>
                    </m:oMath>
                  </m:oMathPara>
                </a14:m>
                <a:endParaRPr lang="en-US" dirty="0"/>
              </a:p>
              <a:p>
                <a:endParaRPr lang="en-US" dirty="0"/>
              </a:p>
              <a:p>
                <a:r>
                  <a:rPr lang="en-US" dirty="0"/>
                  <a:t>The vertical line on the graph, identified by </a:t>
                </a:r>
                <a14:m>
                  <m:oMath xmlns:m="http://schemas.openxmlformats.org/officeDocument/2006/math">
                    <m:r>
                      <m:rPr>
                        <m:sty m:val="p"/>
                      </m:rPr>
                      <a:rPr lang="en-US">
                        <a:latin typeface="Cambria Math" panose="02040503050406030204" pitchFamily="18" charset="0"/>
                      </a:rPr>
                      <m:t>Δ</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𝑡</m:t>
                        </m:r>
                      </m:sub>
                    </m:sSub>
                    <m:r>
                      <a:rPr lang="en-US" i="1">
                        <a:latin typeface="Cambria Math" panose="02040503050406030204" pitchFamily="18" charset="0"/>
                      </a:rPr>
                      <m:t>=0</m:t>
                    </m:r>
                  </m:oMath>
                </a14:m>
                <a:r>
                  <a:rPr lang="en-US" dirty="0"/>
                  <a:t>, represents the set of points where </a:t>
                </a:r>
                <a14:m>
                  <m:oMath xmlns:m="http://schemas.openxmlformats.org/officeDocument/2006/math">
                    <m:r>
                      <m:rPr>
                        <m:sty m:val="p"/>
                      </m:rPr>
                      <a:rPr lang="en-US">
                        <a:latin typeface="Cambria Math" panose="02040503050406030204" pitchFamily="18" charset="0"/>
                      </a:rPr>
                      <m:t>Δ</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𝑡</m:t>
                        </m:r>
                      </m:sub>
                    </m:sSub>
                    <m:r>
                      <a:rPr lang="en-US" i="1">
                        <a:latin typeface="Cambria Math" panose="02040503050406030204" pitchFamily="18" charset="0"/>
                      </a:rPr>
                      <m:t>=0</m:t>
                    </m:r>
                  </m:oMath>
                </a14:m>
                <a:r>
                  <a:rPr lang="en-US" dirty="0"/>
                  <a:t>. </a:t>
                </a:r>
                <a:endParaRPr lang="en-US" dirty="0" smtClean="0"/>
              </a:p>
              <a:p>
                <a:endParaRPr lang="en-US" dirty="0"/>
              </a:p>
              <a:p>
                <a:r>
                  <a:rPr lang="en-US" dirty="0" smtClean="0"/>
                  <a:t>As </a:t>
                </a:r>
                <a:r>
                  <a:rPr lang="en-US" dirty="0"/>
                  <a:t>indicated by the small, horizontal arrows on the graph, for all points to the right of the </a:t>
                </a:r>
                <a:r>
                  <a:rPr lang="en-US" dirty="0" smtClean="0"/>
                  <a:t>line (when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𝑡</m:t>
                        </m:r>
                      </m:sub>
                    </m:sSub>
                    <m:r>
                      <a:rPr lang="en-US" i="1">
                        <a:latin typeface="Cambria Math" panose="02040503050406030204" pitchFamily="18" charset="0"/>
                      </a:rPr>
                      <m:t>&gt;</m:t>
                    </m:r>
                    <m:bar>
                      <m:barPr>
                        <m:pos m:val="top"/>
                        <m:ctrlPr>
                          <a:rPr lang="en-US" i="1">
                            <a:latin typeface="Cambria Math" panose="02040503050406030204" pitchFamily="18" charset="0"/>
                          </a:rPr>
                        </m:ctrlPr>
                      </m:barPr>
                      <m:e>
                        <m:r>
                          <a:rPr lang="en-US" i="1">
                            <a:latin typeface="Cambria Math" panose="02040503050406030204" pitchFamily="18" charset="0"/>
                          </a:rPr>
                          <m:t>𝑞</m:t>
                        </m:r>
                      </m:e>
                    </m:bar>
                  </m:oMath>
                </a14:m>
                <a:r>
                  <a:rPr lang="en-US" dirty="0" smtClean="0"/>
                  <a:t>), </a:t>
                </a:r>
                <a:r>
                  <a:rPr lang="en-US" dirty="0"/>
                  <a:t>the real exchange rate is decreasing, while it is increasing to the </a:t>
                </a:r>
                <a:r>
                  <a:rPr lang="en-US" dirty="0" smtClean="0"/>
                  <a:t>left (when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𝑡</m:t>
                        </m:r>
                      </m:sub>
                    </m:sSub>
                    <m:r>
                      <a:rPr lang="en-US" i="1">
                        <a:latin typeface="Cambria Math" panose="02040503050406030204" pitchFamily="18" charset="0"/>
                      </a:rPr>
                      <m:t>&lt;</m:t>
                    </m:r>
                    <m:bar>
                      <m:barPr>
                        <m:pos m:val="top"/>
                        <m:ctrlPr>
                          <a:rPr lang="en-US" i="1">
                            <a:latin typeface="Cambria Math" panose="02040503050406030204" pitchFamily="18" charset="0"/>
                          </a:rPr>
                        </m:ctrlPr>
                      </m:barPr>
                      <m:e>
                        <m:r>
                          <a:rPr lang="en-US" i="1">
                            <a:latin typeface="Cambria Math" panose="02040503050406030204" pitchFamily="18" charset="0"/>
                          </a:rPr>
                          <m:t>𝑞</m:t>
                        </m:r>
                      </m:e>
                    </m:bar>
                  </m:oMath>
                </a14:m>
                <a:r>
                  <a:rPr lang="en-US" dirty="0" smtClean="0"/>
                  <a:t>)</a:t>
                </a:r>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383"/>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56</a:t>
            </a:fld>
            <a:endParaRPr lang="pt-BR"/>
          </a:p>
        </p:txBody>
      </p:sp>
      <p:sp>
        <p:nvSpPr>
          <p:cNvPr id="4" name="Titre 3"/>
          <p:cNvSpPr>
            <a:spLocks noGrp="1"/>
          </p:cNvSpPr>
          <p:nvPr>
            <p:ph type="title"/>
          </p:nvPr>
        </p:nvSpPr>
        <p:spPr/>
        <p:txBody>
          <a:bodyPr/>
          <a:lstStyle/>
          <a:p>
            <a:r>
              <a:rPr lang="en-US" dirty="0" smtClean="0"/>
              <a:t>Equilibrium</a:t>
            </a:r>
            <a:endParaRPr lang="en-US" dirty="0"/>
          </a:p>
        </p:txBody>
      </p:sp>
    </p:spTree>
    <p:extLst>
      <p:ext uri="{BB962C8B-B14F-4D97-AF65-F5344CB8AC3E}">
        <p14:creationId xmlns:p14="http://schemas.microsoft.com/office/powerpoint/2010/main" val="3341599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stretch>
            <a:fillRect/>
          </a:stretch>
        </p:blipFill>
        <p:spPr>
          <a:xfrm>
            <a:off x="1403648" y="1772816"/>
            <a:ext cx="6208695" cy="4824536"/>
          </a:xfrm>
          <a:prstGeom prst="rect">
            <a:avLst/>
          </a:prstGeom>
        </p:spPr>
      </p:pic>
      <p:sp>
        <p:nvSpPr>
          <p:cNvPr id="3" name="Espace réservé du numéro de diapositive 2"/>
          <p:cNvSpPr>
            <a:spLocks noGrp="1"/>
          </p:cNvSpPr>
          <p:nvPr>
            <p:ph type="sldNum" sz="quarter" idx="12"/>
          </p:nvPr>
        </p:nvSpPr>
        <p:spPr/>
        <p:txBody>
          <a:bodyPr/>
          <a:lstStyle/>
          <a:p>
            <a:fld id="{D2D54FD4-E6A3-4A1F-8C5C-1619D1E75EAA}" type="slidenum">
              <a:rPr lang="pt-BR" smtClean="0"/>
              <a:t>57</a:t>
            </a:fld>
            <a:endParaRPr lang="pt-BR"/>
          </a:p>
        </p:txBody>
      </p:sp>
      <p:sp>
        <p:nvSpPr>
          <p:cNvPr id="4" name="Titre 3"/>
          <p:cNvSpPr>
            <a:spLocks noGrp="1"/>
          </p:cNvSpPr>
          <p:nvPr>
            <p:ph type="title"/>
          </p:nvPr>
        </p:nvSpPr>
        <p:spPr/>
        <p:txBody>
          <a:bodyPr/>
          <a:lstStyle/>
          <a:p>
            <a:r>
              <a:rPr lang="en-US" dirty="0"/>
              <a:t>Equilibrium in the </a:t>
            </a:r>
            <a:r>
              <a:rPr lang="en-US" dirty="0" smtClean="0"/>
              <a:t/>
            </a:r>
            <a:br>
              <a:rPr lang="en-US" dirty="0" smtClean="0"/>
            </a:br>
            <a:r>
              <a:rPr lang="en-US" dirty="0" err="1" smtClean="0"/>
              <a:t>Mundell</a:t>
            </a:r>
            <a:r>
              <a:rPr lang="en-US" dirty="0" smtClean="0"/>
              <a:t>-Fleming-</a:t>
            </a:r>
            <a:r>
              <a:rPr lang="en-US" dirty="0" err="1" smtClean="0"/>
              <a:t>Dornbusch</a:t>
            </a:r>
            <a:r>
              <a:rPr lang="en-US" dirty="0" smtClean="0"/>
              <a:t> </a:t>
            </a:r>
            <a:r>
              <a:rPr lang="en-US" dirty="0"/>
              <a:t>Model</a:t>
            </a:r>
          </a:p>
        </p:txBody>
      </p:sp>
    </p:spTree>
    <p:extLst>
      <p:ext uri="{BB962C8B-B14F-4D97-AF65-F5344CB8AC3E}">
        <p14:creationId xmlns:p14="http://schemas.microsoft.com/office/powerpoint/2010/main" val="25349515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lnSpcReduction="10000"/>
              </a:bodyPr>
              <a:lstStyle/>
              <a:p>
                <a:r>
                  <a:rPr lang="en-US" dirty="0" smtClean="0"/>
                  <a:t>As to the nominal exchange rate, it </a:t>
                </a:r>
                <a:r>
                  <a:rPr lang="en-US" dirty="0"/>
                  <a:t>is </a:t>
                </a:r>
                <a:r>
                  <a:rPr lang="en-US" dirty="0" smtClean="0"/>
                  <a:t>stationary </a:t>
                </a:r>
                <a:r>
                  <a:rPr lang="en-US" dirty="0"/>
                  <a:t>when: </a:t>
                </a:r>
                <a:endParaRPr lang="en-US" dirty="0" smtClean="0"/>
              </a:p>
              <a:p>
                <a:endParaRPr lang="en-US" dirty="0"/>
              </a:p>
              <a:p>
                <a:pPr marL="4572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Δ</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sub>
                      </m:sSub>
                      <m:r>
                        <a:rPr lang="en-US" i="1">
                          <a:latin typeface="Cambria Math" panose="02040503050406030204" pitchFamily="18" charset="0"/>
                        </a:rPr>
                        <m:t>=0⇔</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𝜙𝛿</m:t>
                          </m:r>
                        </m:e>
                      </m:d>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𝜙𝛿</m:t>
                      </m:r>
                      <m:bar>
                        <m:barPr>
                          <m:pos m:val="top"/>
                          <m:ctrlPr>
                            <a:rPr lang="en-US" i="1">
                              <a:latin typeface="Cambria Math" panose="02040503050406030204" pitchFamily="18" charset="0"/>
                            </a:rPr>
                          </m:ctrlPr>
                        </m:barPr>
                        <m:e>
                          <m:r>
                            <a:rPr lang="en-US" i="1">
                              <a:latin typeface="Cambria Math" panose="02040503050406030204" pitchFamily="18" charset="0"/>
                            </a:rPr>
                            <m:t>𝑞</m:t>
                          </m:r>
                        </m:e>
                      </m:ba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𝑡</m:t>
                          </m:r>
                        </m:sub>
                      </m:sSub>
                    </m:oMath>
                  </m:oMathPara>
                </a14:m>
                <a:endParaRPr lang="en-US" dirty="0"/>
              </a:p>
              <a:p>
                <a:endParaRPr lang="en-US" dirty="0" smtClean="0"/>
              </a:p>
              <a:p>
                <a:r>
                  <a:rPr lang="en-US" dirty="0" smtClean="0"/>
                  <a:t>We assume </a:t>
                </a:r>
                <a:r>
                  <a:rPr lang="en-US" dirty="0"/>
                  <a:t>that </a:t>
                </a:r>
                <a14:m>
                  <m:oMath xmlns:m="http://schemas.openxmlformats.org/officeDocument/2006/math">
                    <m:r>
                      <a:rPr lang="en-US" i="1">
                        <a:latin typeface="Cambria Math" panose="02040503050406030204" pitchFamily="18" charset="0"/>
                      </a:rPr>
                      <m:t>𝜙𝛿</m:t>
                    </m:r>
                    <m:r>
                      <a:rPr lang="en-US" i="1">
                        <a:latin typeface="Cambria Math" panose="02040503050406030204" pitchFamily="18" charset="0"/>
                      </a:rPr>
                      <m:t>&lt;1</m:t>
                    </m:r>
                  </m:oMath>
                </a14:m>
                <a:r>
                  <a:rPr lang="en-US" dirty="0"/>
                  <a:t>, so that </a:t>
                </a:r>
                <a:r>
                  <a:rPr lang="en-US" dirty="0" smtClean="0"/>
                  <a:t>the nominal exchange rate dynamics </a:t>
                </a:r>
                <a:r>
                  <a:rPr lang="fr-FR" dirty="0" smtClean="0"/>
                  <a:t>(</a:t>
                </a:r>
                <a:r>
                  <a:rPr lang="en-US" dirty="0" smtClean="0"/>
                  <a:t>line </a:t>
                </a:r>
                <a14:m>
                  <m:oMath xmlns:m="http://schemas.openxmlformats.org/officeDocument/2006/math">
                    <m:r>
                      <m:rPr>
                        <m:sty m:val="p"/>
                      </m:rPr>
                      <a:rPr lang="en-US">
                        <a:latin typeface="Cambria Math" panose="02040503050406030204" pitchFamily="18" charset="0"/>
                      </a:rPr>
                      <m:t>Δ</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sub>
                    </m:sSub>
                    <m:r>
                      <a:rPr lang="en-US" i="1">
                        <a:latin typeface="Cambria Math" panose="02040503050406030204" pitchFamily="18" charset="0"/>
                      </a:rPr>
                      <m:t>=0</m:t>
                    </m:r>
                  </m:oMath>
                </a14:m>
                <a:r>
                  <a:rPr lang="en-US" dirty="0" smtClean="0"/>
                  <a:t>)</a:t>
                </a:r>
                <a:r>
                  <a:rPr lang="en-US" dirty="0"/>
                  <a:t> </a:t>
                </a:r>
                <a:r>
                  <a:rPr lang="en-US" dirty="0" smtClean="0"/>
                  <a:t>has a </a:t>
                </a:r>
                <a:r>
                  <a:rPr lang="en-US" dirty="0"/>
                  <a:t>positive </a:t>
                </a:r>
                <a:r>
                  <a:rPr lang="en-US" dirty="0" smtClean="0"/>
                  <a:t>slope in the figure. </a:t>
                </a:r>
                <a:endParaRPr lang="fr-FR" i="1" dirty="0" smtClean="0">
                  <a:latin typeface="Cambria Math" panose="02040503050406030204" pitchFamily="18" charset="0"/>
                </a:endParaRPr>
              </a:p>
              <a:p>
                <a:endParaRPr lang="fr-FR" i="1" dirty="0" smtClean="0">
                  <a:latin typeface="Cambria Math" panose="02040503050406030204" pitchFamily="18" charset="0"/>
                </a:endParaRPr>
              </a:p>
              <a:p>
                <a14:m>
                  <m:oMath xmlns:m="http://schemas.openxmlformats.org/officeDocument/2006/math">
                    <m:r>
                      <a:rPr lang="en-US" i="1">
                        <a:latin typeface="Cambria Math" panose="02040503050406030204" pitchFamily="18" charset="0"/>
                      </a:rPr>
                      <m:t>𝛿</m:t>
                    </m:r>
                  </m:oMath>
                </a14:m>
                <a:r>
                  <a:rPr lang="en-US" dirty="0"/>
                  <a:t> and </a:t>
                </a:r>
                <a14:m>
                  <m:oMath xmlns:m="http://schemas.openxmlformats.org/officeDocument/2006/math">
                    <m:r>
                      <a:rPr lang="en-US" i="1">
                        <a:latin typeface="Cambria Math" panose="02040503050406030204" pitchFamily="18" charset="0"/>
                      </a:rPr>
                      <m:t>𝜙</m:t>
                    </m:r>
                  </m:oMath>
                </a14:m>
                <a:r>
                  <a:rPr lang="en-US" dirty="0"/>
                  <a:t> are two exogenous economic parameters: </a:t>
                </a:r>
                <a:endParaRPr lang="en-US" dirty="0" smtClean="0"/>
              </a:p>
              <a:p>
                <a:pPr lvl="1"/>
                <a14:m>
                  <m:oMath xmlns:m="http://schemas.openxmlformats.org/officeDocument/2006/math">
                    <m:r>
                      <a:rPr lang="en-US" i="1">
                        <a:latin typeface="Cambria Math" panose="02040503050406030204" pitchFamily="18" charset="0"/>
                      </a:rPr>
                      <m:t>𝛿</m:t>
                    </m:r>
                  </m:oMath>
                </a14:m>
                <a:r>
                  <a:rPr lang="en-US" dirty="0" smtClean="0"/>
                  <a:t>:</a:t>
                </a:r>
                <a:r>
                  <a:rPr lang="en-US" dirty="0"/>
                  <a:t> </a:t>
                </a:r>
                <a:r>
                  <a:rPr lang="en-US" dirty="0" smtClean="0"/>
                  <a:t>the </a:t>
                </a:r>
                <a:r>
                  <a:rPr lang="en-US" dirty="0"/>
                  <a:t>impact of the </a:t>
                </a:r>
                <a:r>
                  <a:rPr lang="en-US" dirty="0" smtClean="0"/>
                  <a:t>RER on output</a:t>
                </a:r>
              </a:p>
              <a:p>
                <a:pPr lvl="1"/>
                <a14:m>
                  <m:oMath xmlns:m="http://schemas.openxmlformats.org/officeDocument/2006/math">
                    <m:r>
                      <a:rPr lang="en-US" i="1">
                        <a:latin typeface="Cambria Math" panose="02040503050406030204" pitchFamily="18" charset="0"/>
                      </a:rPr>
                      <m:t>𝜙</m:t>
                    </m:r>
                  </m:oMath>
                </a14:m>
                <a:r>
                  <a:rPr lang="en-US" dirty="0" smtClean="0"/>
                  <a:t>:</a:t>
                </a:r>
                <a:r>
                  <a:rPr lang="en-US" dirty="0"/>
                  <a:t> </a:t>
                </a:r>
                <a:r>
                  <a:rPr lang="en-US" dirty="0" smtClean="0"/>
                  <a:t>the </a:t>
                </a:r>
                <a:r>
                  <a:rPr lang="en-US" dirty="0"/>
                  <a:t>impact of output on money demand </a:t>
                </a:r>
                <a:endParaRPr lang="en-US" dirty="0" smtClean="0"/>
              </a:p>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The </a:t>
                </a:r>
                <a:r>
                  <a:rPr lang="en-US" dirty="0"/>
                  <a:t>hypothesis that </a:t>
                </a:r>
                <a14:m>
                  <m:oMath xmlns:m="http://schemas.openxmlformats.org/officeDocument/2006/math">
                    <m:r>
                      <a:rPr lang="en-US" i="1">
                        <a:latin typeface="Cambria Math" panose="02040503050406030204" pitchFamily="18" charset="0"/>
                      </a:rPr>
                      <m:t>𝜙𝛿</m:t>
                    </m:r>
                    <m:r>
                      <a:rPr lang="en-US" i="1">
                        <a:latin typeface="Cambria Math" panose="02040503050406030204" pitchFamily="18" charset="0"/>
                      </a:rPr>
                      <m:t>&lt;1</m:t>
                    </m:r>
                  </m:oMath>
                </a14:m>
                <a:r>
                  <a:rPr lang="en-US" dirty="0"/>
                  <a:t> means, then, that an exchange rate variation has a reduced final impact on </a:t>
                </a:r>
                <a:r>
                  <a:rPr lang="en-US" dirty="0" smtClean="0"/>
                  <a:t>money demand.</a:t>
                </a:r>
                <a:endParaRPr lang="en-US" dirty="0"/>
              </a:p>
              <a:p>
                <a:pPr marL="45720" indent="0">
                  <a:buNone/>
                </a:pPr>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383"/>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58</a:t>
            </a:fld>
            <a:endParaRPr lang="pt-BR"/>
          </a:p>
        </p:txBody>
      </p:sp>
      <p:sp>
        <p:nvSpPr>
          <p:cNvPr id="4" name="Titre 3"/>
          <p:cNvSpPr>
            <a:spLocks noGrp="1"/>
          </p:cNvSpPr>
          <p:nvPr>
            <p:ph type="title"/>
          </p:nvPr>
        </p:nvSpPr>
        <p:spPr/>
        <p:txBody>
          <a:bodyPr/>
          <a:lstStyle/>
          <a:p>
            <a:r>
              <a:rPr lang="fr-FR" dirty="0" err="1" smtClean="0"/>
              <a:t>Equilibrium</a:t>
            </a:r>
            <a:endParaRPr lang="en-US" dirty="0"/>
          </a:p>
        </p:txBody>
      </p:sp>
    </p:spTree>
    <p:extLst>
      <p:ext uri="{BB962C8B-B14F-4D97-AF65-F5344CB8AC3E}">
        <p14:creationId xmlns:p14="http://schemas.microsoft.com/office/powerpoint/2010/main" val="18108491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smtClean="0"/>
              <a:t>The </a:t>
            </a:r>
            <a:r>
              <a:rPr lang="en-US" dirty="0"/>
              <a:t>small vertical arrows indicate the nominal exchange rate dynamics. </a:t>
            </a:r>
            <a:endParaRPr lang="en-US" dirty="0" smtClean="0"/>
          </a:p>
          <a:p>
            <a:pPr lvl="1"/>
            <a:r>
              <a:rPr lang="en-US" dirty="0" smtClean="0"/>
              <a:t>For </a:t>
            </a:r>
            <a:r>
              <a:rPr lang="en-US" dirty="0"/>
              <a:t>points above the line, </a:t>
            </a:r>
            <a:r>
              <a:rPr lang="en-US" dirty="0" smtClean="0"/>
              <a:t> </a:t>
            </a:r>
            <a:r>
              <a:rPr lang="en-US" dirty="0"/>
              <a:t>the exchange rate depreciates (i.e. increases) over time. The inverse is true for points below the line</a:t>
            </a:r>
            <a:r>
              <a:rPr lang="en-US" dirty="0" smtClean="0"/>
              <a:t>.</a:t>
            </a:r>
          </a:p>
          <a:p>
            <a:endParaRPr lang="en-US" dirty="0" smtClean="0"/>
          </a:p>
          <a:p>
            <a:r>
              <a:rPr lang="en-US" dirty="0" smtClean="0"/>
              <a:t>The </a:t>
            </a:r>
            <a:r>
              <a:rPr lang="en-US" dirty="0"/>
              <a:t>economy is in the steady-state when both the nominal exchange rate and the real exchange rate are such that both variable are stationary. </a:t>
            </a:r>
          </a:p>
          <a:p>
            <a:endParaRPr lang="en-US" dirty="0"/>
          </a:p>
          <a:p>
            <a:r>
              <a:rPr lang="en-US" dirty="0"/>
              <a:t>In terms of the figure, this situation corresponds to the crossing point of the two lines, represented by point SS.</a:t>
            </a:r>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59</a:t>
            </a:fld>
            <a:endParaRPr lang="pt-BR"/>
          </a:p>
        </p:txBody>
      </p:sp>
      <p:sp>
        <p:nvSpPr>
          <p:cNvPr id="4" name="Titre 3"/>
          <p:cNvSpPr>
            <a:spLocks noGrp="1"/>
          </p:cNvSpPr>
          <p:nvPr>
            <p:ph type="title"/>
          </p:nvPr>
        </p:nvSpPr>
        <p:spPr/>
        <p:txBody>
          <a:bodyPr/>
          <a:lstStyle/>
          <a:p>
            <a:r>
              <a:rPr lang="fr-FR" dirty="0" err="1" smtClean="0"/>
              <a:t>Equilibrium</a:t>
            </a:r>
            <a:endParaRPr lang="en-US" dirty="0"/>
          </a:p>
        </p:txBody>
      </p:sp>
    </p:spTree>
    <p:extLst>
      <p:ext uri="{BB962C8B-B14F-4D97-AF65-F5344CB8AC3E}">
        <p14:creationId xmlns:p14="http://schemas.microsoft.com/office/powerpoint/2010/main" val="2337050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a:solidFill>
                  <a:schemeClr val="accent2">
                    <a:lumMod val="75000"/>
                  </a:schemeClr>
                </a:solidFill>
              </a:rPr>
              <a:t>Rigid Prices: The </a:t>
            </a:r>
            <a:r>
              <a:rPr lang="en-US" dirty="0" err="1">
                <a:solidFill>
                  <a:schemeClr val="accent2">
                    <a:lumMod val="75000"/>
                  </a:schemeClr>
                </a:solidFill>
              </a:rPr>
              <a:t>MundellFleming</a:t>
            </a:r>
            <a:r>
              <a:rPr lang="en-US" dirty="0">
                <a:solidFill>
                  <a:schemeClr val="accent2">
                    <a:lumMod val="75000"/>
                  </a:schemeClr>
                </a:solidFill>
              </a:rPr>
              <a:t> </a:t>
            </a:r>
            <a:r>
              <a:rPr lang="en-US" dirty="0" smtClean="0">
                <a:solidFill>
                  <a:schemeClr val="accent2">
                    <a:lumMod val="75000"/>
                  </a:schemeClr>
                </a:solidFill>
              </a:rPr>
              <a:t>Model</a:t>
            </a:r>
          </a:p>
          <a:p>
            <a:pPr lvl="1"/>
            <a:r>
              <a:rPr lang="en-US" dirty="0" smtClean="0"/>
              <a:t>Money</a:t>
            </a:r>
            <a:r>
              <a:rPr lang="en-US" dirty="0"/>
              <a:t>, Assets, and Goods </a:t>
            </a:r>
            <a:r>
              <a:rPr lang="en-US" dirty="0" smtClean="0"/>
              <a:t>Markets</a:t>
            </a:r>
          </a:p>
          <a:p>
            <a:pPr lvl="1"/>
            <a:r>
              <a:rPr lang="en-US" dirty="0" smtClean="0"/>
              <a:t>Graphic </a:t>
            </a:r>
            <a:r>
              <a:rPr lang="en-US" dirty="0"/>
              <a:t>Representation and Equilibrium </a:t>
            </a:r>
            <a:endParaRPr lang="en-US" dirty="0" smtClean="0"/>
          </a:p>
          <a:p>
            <a:pPr lvl="1"/>
            <a:r>
              <a:rPr lang="en-US" dirty="0" smtClean="0"/>
              <a:t>Monetary </a:t>
            </a:r>
            <a:r>
              <a:rPr lang="en-US" dirty="0"/>
              <a:t>and Fiscal Policies Under Fixed and Floating Exchange Rate </a:t>
            </a:r>
            <a:r>
              <a:rPr lang="en-US" dirty="0" smtClean="0"/>
              <a:t>Regimes</a:t>
            </a:r>
            <a:endParaRPr lang="en-US" dirty="0"/>
          </a:p>
          <a:p>
            <a:endParaRPr lang="en-US" dirty="0" smtClean="0"/>
          </a:p>
          <a:p>
            <a:r>
              <a:rPr lang="en-US" dirty="0" smtClean="0"/>
              <a:t>Sticky </a:t>
            </a:r>
            <a:r>
              <a:rPr lang="en-US" dirty="0"/>
              <a:t>Prices: The </a:t>
            </a:r>
            <a:r>
              <a:rPr lang="en-US" dirty="0" smtClean="0"/>
              <a:t>Mundell-Fleming-</a:t>
            </a:r>
            <a:r>
              <a:rPr lang="en-US" dirty="0" err="1" smtClean="0"/>
              <a:t>Dornbusch</a:t>
            </a:r>
            <a:r>
              <a:rPr lang="en-US" dirty="0" smtClean="0"/>
              <a:t> Model</a:t>
            </a:r>
          </a:p>
          <a:p>
            <a:pPr lvl="1"/>
            <a:endParaRPr lang="en-US" dirty="0"/>
          </a:p>
          <a:p>
            <a:r>
              <a:rPr lang="en-US" dirty="0" smtClean="0"/>
              <a:t>Monetary </a:t>
            </a:r>
            <a:r>
              <a:rPr lang="en-US" dirty="0"/>
              <a:t>Models with Price Rigidity: Their Uses and </a:t>
            </a:r>
            <a:r>
              <a:rPr lang="en-US" dirty="0" smtClean="0"/>
              <a:t>Limitations</a:t>
            </a:r>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6</a:t>
            </a:fld>
            <a:endParaRPr lang="pt-BR"/>
          </a:p>
        </p:txBody>
      </p:sp>
      <p:sp>
        <p:nvSpPr>
          <p:cNvPr id="4" name="Titre 3"/>
          <p:cNvSpPr>
            <a:spLocks noGrp="1"/>
          </p:cNvSpPr>
          <p:nvPr>
            <p:ph type="title"/>
          </p:nvPr>
        </p:nvSpPr>
        <p:spPr/>
        <p:txBody>
          <a:bodyPr/>
          <a:lstStyle/>
          <a:p>
            <a:r>
              <a:rPr lang="fr-FR" dirty="0" smtClean="0"/>
              <a:t>Plan</a:t>
            </a:r>
            <a:endParaRPr lang="en-US" dirty="0"/>
          </a:p>
        </p:txBody>
      </p:sp>
    </p:spTree>
    <p:extLst>
      <p:ext uri="{BB962C8B-B14F-4D97-AF65-F5344CB8AC3E}">
        <p14:creationId xmlns:p14="http://schemas.microsoft.com/office/powerpoint/2010/main" val="5724328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lnSpcReduction="10000"/>
              </a:bodyPr>
              <a:lstStyle/>
              <a:p>
                <a:r>
                  <a:rPr lang="en-US" dirty="0" smtClean="0"/>
                  <a:t>Combining the two equations of stationary condition, </a:t>
                </a:r>
                <a:r>
                  <a:rPr lang="en-US" dirty="0"/>
                  <a:t>we </a:t>
                </a:r>
                <a:r>
                  <a:rPr lang="en-US" dirty="0" smtClean="0"/>
                  <a:t>have:</a:t>
                </a:r>
                <a:endParaRPr lang="en-US" dirty="0"/>
              </a:p>
              <a:p>
                <a:endParaRPr lang="en-US" dirty="0"/>
              </a:p>
              <a:p>
                <a:pPr marL="45720" indent="0">
                  <a:buNone/>
                </a:pPr>
                <a14:m>
                  <m:oMathPara xmlns:m="http://schemas.openxmlformats.org/officeDocument/2006/math">
                    <m:oMathParaPr>
                      <m:jc m:val="centerGroup"/>
                    </m:oMathParaPr>
                    <m:oMath xmlns:m="http://schemas.openxmlformats.org/officeDocument/2006/math">
                      <m:bar>
                        <m:barPr>
                          <m:pos m:val="top"/>
                          <m:ctrlPr>
                            <a:rPr lang="en-US" i="1">
                              <a:latin typeface="Cambria Math" panose="02040503050406030204" pitchFamily="18" charset="0"/>
                            </a:rPr>
                          </m:ctrlPr>
                        </m:barPr>
                        <m:e>
                          <m:r>
                            <a:rPr lang="en-US" i="1">
                              <a:latin typeface="Cambria Math" panose="02040503050406030204" pitchFamily="18" charset="0"/>
                            </a:rPr>
                            <m:t>𝑠</m:t>
                          </m:r>
                        </m:e>
                      </m:ba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𝜙𝛿</m:t>
                          </m:r>
                        </m:e>
                      </m:d>
                      <m:bar>
                        <m:barPr>
                          <m:pos m:val="top"/>
                          <m:ctrlPr>
                            <a:rPr lang="en-US" i="1">
                              <a:latin typeface="Cambria Math" panose="02040503050406030204" pitchFamily="18" charset="0"/>
                            </a:rPr>
                          </m:ctrlPr>
                        </m:barPr>
                        <m:e>
                          <m:r>
                            <a:rPr lang="en-US" i="1">
                              <a:latin typeface="Cambria Math" panose="02040503050406030204" pitchFamily="18" charset="0"/>
                            </a:rPr>
                            <m:t>𝑞</m:t>
                          </m:r>
                        </m:e>
                      </m:bar>
                      <m:r>
                        <a:rPr lang="en-US" i="1">
                          <a:latin typeface="Cambria Math" panose="02040503050406030204" pitchFamily="18" charset="0"/>
                        </a:rPr>
                        <m:t>+</m:t>
                      </m:r>
                      <m:r>
                        <a:rPr lang="en-US" i="1">
                          <a:latin typeface="Cambria Math" panose="02040503050406030204" pitchFamily="18" charset="0"/>
                        </a:rPr>
                        <m:t>𝜙𝛿</m:t>
                      </m:r>
                      <m:bar>
                        <m:barPr>
                          <m:pos m:val="top"/>
                          <m:ctrlPr>
                            <a:rPr lang="en-US" i="1">
                              <a:latin typeface="Cambria Math" panose="02040503050406030204" pitchFamily="18" charset="0"/>
                            </a:rPr>
                          </m:ctrlPr>
                        </m:barPr>
                        <m:e>
                          <m:r>
                            <a:rPr lang="en-US" i="1">
                              <a:latin typeface="Cambria Math" panose="02040503050406030204" pitchFamily="18" charset="0"/>
                            </a:rPr>
                            <m:t>𝑞</m:t>
                          </m:r>
                        </m:e>
                      </m:bar>
                      <m:r>
                        <a:rPr lang="en-US" i="1">
                          <a:latin typeface="Cambria Math" panose="02040503050406030204" pitchFamily="18" charset="0"/>
                        </a:rPr>
                        <m:t>+</m:t>
                      </m:r>
                      <m:bar>
                        <m:barPr>
                          <m:pos m:val="top"/>
                          <m:ctrlPr>
                            <a:rPr lang="en-US" i="1">
                              <a:latin typeface="Cambria Math" panose="02040503050406030204" pitchFamily="18" charset="0"/>
                            </a:rPr>
                          </m:ctrlPr>
                        </m:barPr>
                        <m:e>
                          <m:r>
                            <a:rPr lang="en-US" i="1">
                              <a:latin typeface="Cambria Math" panose="02040503050406030204" pitchFamily="18" charset="0"/>
                            </a:rPr>
                            <m:t>𝑚</m:t>
                          </m:r>
                        </m:e>
                      </m:bar>
                    </m:oMath>
                  </m:oMathPara>
                </a14:m>
                <a:endParaRPr lang="en-US" dirty="0" smtClean="0"/>
              </a:p>
              <a:p>
                <a:pPr marL="45720" indent="0">
                  <a:buNone/>
                </a:pPr>
                <a:endParaRPr lang="en-US" i="1" dirty="0" smtClean="0">
                  <a:latin typeface="Cambria Math" panose="02040503050406030204" pitchFamily="18" charset="0"/>
                  <a:ea typeface="Cambria Math" panose="02040503050406030204" pitchFamily="18" charset="0"/>
                </a:endParaRPr>
              </a:p>
              <a:p>
                <a:pPr marL="4572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smtClean="0"/>
              </a:p>
              <a:p>
                <a:endParaRPr lang="fr-FR" dirty="0"/>
              </a:p>
              <a:p>
                <a:pPr marL="45720" indent="0">
                  <a:buNone/>
                </a:pPr>
                <a14:m>
                  <m:oMathPara xmlns:m="http://schemas.openxmlformats.org/officeDocument/2006/math">
                    <m:oMathParaPr>
                      <m:jc m:val="centerGroup"/>
                    </m:oMathParaPr>
                    <m:oMath xmlns:m="http://schemas.openxmlformats.org/officeDocument/2006/math">
                      <m:bar>
                        <m:barPr>
                          <m:pos m:val="top"/>
                          <m:ctrlPr>
                            <a:rPr lang="en-US" i="1">
                              <a:latin typeface="Cambria Math" panose="02040503050406030204" pitchFamily="18" charset="0"/>
                            </a:rPr>
                          </m:ctrlPr>
                        </m:barPr>
                        <m:e>
                          <m:r>
                            <a:rPr lang="en-US" i="1">
                              <a:latin typeface="Cambria Math" panose="02040503050406030204" pitchFamily="18" charset="0"/>
                            </a:rPr>
                            <m:t>𝑠</m:t>
                          </m:r>
                        </m:e>
                      </m:bar>
                      <m:r>
                        <a:rPr lang="en-US" i="1">
                          <a:latin typeface="Cambria Math" panose="02040503050406030204" pitchFamily="18" charset="0"/>
                        </a:rPr>
                        <m:t>=</m:t>
                      </m:r>
                      <m:bar>
                        <m:barPr>
                          <m:pos m:val="top"/>
                          <m:ctrlPr>
                            <a:rPr lang="en-US" i="1">
                              <a:latin typeface="Cambria Math" panose="02040503050406030204" pitchFamily="18" charset="0"/>
                            </a:rPr>
                          </m:ctrlPr>
                        </m:barPr>
                        <m:e>
                          <m:r>
                            <a:rPr lang="en-US" i="1">
                              <a:latin typeface="Cambria Math" panose="02040503050406030204" pitchFamily="18" charset="0"/>
                            </a:rPr>
                            <m:t>𝑞</m:t>
                          </m:r>
                        </m:e>
                      </m:bar>
                      <m:r>
                        <a:rPr lang="en-US" i="1">
                          <a:latin typeface="Cambria Math" panose="02040503050406030204" pitchFamily="18" charset="0"/>
                        </a:rPr>
                        <m:t>+</m:t>
                      </m:r>
                      <m:bar>
                        <m:barPr>
                          <m:pos m:val="top"/>
                          <m:ctrlPr>
                            <a:rPr lang="en-US" i="1">
                              <a:latin typeface="Cambria Math" panose="02040503050406030204" pitchFamily="18" charset="0"/>
                            </a:rPr>
                          </m:ctrlPr>
                        </m:barPr>
                        <m:e>
                          <m:r>
                            <a:rPr lang="en-US" i="1">
                              <a:latin typeface="Cambria Math" panose="02040503050406030204" pitchFamily="18" charset="0"/>
                            </a:rPr>
                            <m:t>𝑚</m:t>
                          </m:r>
                        </m:e>
                      </m:bar>
                    </m:oMath>
                  </m:oMathPara>
                </a14:m>
                <a:endParaRPr lang="en-US" dirty="0"/>
              </a:p>
              <a:p>
                <a:endParaRPr lang="en-US" dirty="0"/>
              </a:p>
              <a:p>
                <a:pPr lvl="1"/>
                <a14:m>
                  <m:oMath xmlns:m="http://schemas.openxmlformats.org/officeDocument/2006/math">
                    <m:bar>
                      <m:barPr>
                        <m:pos m:val="top"/>
                        <m:ctrlPr>
                          <a:rPr lang="en-US" i="1">
                            <a:latin typeface="Cambria Math" panose="02040503050406030204" pitchFamily="18" charset="0"/>
                          </a:rPr>
                        </m:ctrlPr>
                      </m:barPr>
                      <m:e>
                        <m:r>
                          <a:rPr lang="en-US" i="1">
                            <a:latin typeface="Cambria Math" panose="02040503050406030204" pitchFamily="18" charset="0"/>
                          </a:rPr>
                          <m:t>𝑚</m:t>
                        </m:r>
                      </m:e>
                    </m:bar>
                  </m:oMath>
                </a14:m>
                <a:r>
                  <a:rPr lang="en-US" dirty="0" smtClean="0"/>
                  <a:t>: the </a:t>
                </a:r>
                <a:r>
                  <a:rPr lang="en-US" dirty="0"/>
                  <a:t>(constant) level of money supply</a:t>
                </a:r>
                <a:r>
                  <a:rPr lang="en-US" dirty="0" smtClean="0"/>
                  <a:t>.</a:t>
                </a:r>
              </a:p>
              <a:p>
                <a:endParaRPr lang="en-US" dirty="0" smtClean="0"/>
              </a:p>
              <a:p>
                <a:r>
                  <a:rPr lang="en-US" dirty="0" smtClean="0"/>
                  <a:t>Using </a:t>
                </a:r>
                <a:r>
                  <a:rPr lang="en-US" dirty="0"/>
                  <a:t>the definition of the </a:t>
                </a:r>
                <a:r>
                  <a:rPr lang="en-US" dirty="0" smtClean="0"/>
                  <a:t>RER, </a:t>
                </a:r>
                <a:r>
                  <a:rPr lang="en-US" dirty="0"/>
                  <a:t>we also have that:</a:t>
                </a:r>
              </a:p>
              <a:p>
                <a:endParaRPr lang="en-US" dirty="0"/>
              </a:p>
              <a:p>
                <a:pPr marL="45720" indent="0">
                  <a:buNone/>
                </a:pPr>
                <a14:m>
                  <m:oMathPara xmlns:m="http://schemas.openxmlformats.org/officeDocument/2006/math">
                    <m:oMathParaPr>
                      <m:jc m:val="centerGroup"/>
                    </m:oMathParaPr>
                    <m:oMath xmlns:m="http://schemas.openxmlformats.org/officeDocument/2006/math">
                      <m:bar>
                        <m:barPr>
                          <m:pos m:val="top"/>
                          <m:ctrlPr>
                            <a:rPr lang="en-US" i="1">
                              <a:latin typeface="Cambria Math" panose="02040503050406030204" pitchFamily="18" charset="0"/>
                            </a:rPr>
                          </m:ctrlPr>
                        </m:barPr>
                        <m:e>
                          <m:r>
                            <a:rPr lang="en-US" i="1">
                              <a:latin typeface="Cambria Math" panose="02040503050406030204" pitchFamily="18" charset="0"/>
                            </a:rPr>
                            <m:t>𝑝</m:t>
                          </m:r>
                        </m:e>
                      </m:bar>
                      <m:r>
                        <a:rPr lang="en-US" i="1">
                          <a:latin typeface="Cambria Math" panose="02040503050406030204" pitchFamily="18" charset="0"/>
                        </a:rPr>
                        <m:t>=</m:t>
                      </m:r>
                      <m:bar>
                        <m:barPr>
                          <m:pos m:val="top"/>
                          <m:ctrlPr>
                            <a:rPr lang="en-US" i="1">
                              <a:latin typeface="Cambria Math" panose="02040503050406030204" pitchFamily="18" charset="0"/>
                            </a:rPr>
                          </m:ctrlPr>
                        </m:barPr>
                        <m:e>
                          <m:r>
                            <a:rPr lang="en-US" i="1">
                              <a:latin typeface="Cambria Math" panose="02040503050406030204" pitchFamily="18" charset="0"/>
                            </a:rPr>
                            <m:t>𝑚</m:t>
                          </m:r>
                        </m:e>
                      </m:bar>
                    </m:oMath>
                  </m:oMathPara>
                </a14:m>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383" r="-507"/>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60</a:t>
            </a:fld>
            <a:endParaRPr lang="pt-BR"/>
          </a:p>
        </p:txBody>
      </p:sp>
      <p:sp>
        <p:nvSpPr>
          <p:cNvPr id="4" name="Titre 3"/>
          <p:cNvSpPr>
            <a:spLocks noGrp="1"/>
          </p:cNvSpPr>
          <p:nvPr>
            <p:ph type="title"/>
          </p:nvPr>
        </p:nvSpPr>
        <p:spPr/>
        <p:txBody>
          <a:bodyPr/>
          <a:lstStyle/>
          <a:p>
            <a:r>
              <a:rPr lang="fr-FR" dirty="0" err="1" smtClean="0"/>
              <a:t>Steady</a:t>
            </a:r>
            <a:r>
              <a:rPr lang="fr-FR" dirty="0" smtClean="0"/>
              <a:t> State</a:t>
            </a:r>
            <a:endParaRPr lang="en-US" dirty="0"/>
          </a:p>
        </p:txBody>
      </p:sp>
    </p:spTree>
    <p:extLst>
      <p:ext uri="{BB962C8B-B14F-4D97-AF65-F5344CB8AC3E}">
        <p14:creationId xmlns:p14="http://schemas.microsoft.com/office/powerpoint/2010/main" val="9097264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en-US" dirty="0" smtClean="0"/>
          </a:p>
          <a:p>
            <a:endParaRPr lang="en-US" dirty="0"/>
          </a:p>
          <a:p>
            <a:r>
              <a:rPr lang="en-US" dirty="0" smtClean="0"/>
              <a:t>If </a:t>
            </a:r>
            <a:r>
              <a:rPr lang="en-US" dirty="0"/>
              <a:t>an economy finds itself in the steady-state, it will remain in this state if there are no economic shocks</a:t>
            </a:r>
            <a:r>
              <a:rPr lang="en-US" dirty="0" smtClean="0"/>
              <a:t>.</a:t>
            </a:r>
          </a:p>
          <a:p>
            <a:endParaRPr lang="en-US" dirty="0" smtClean="0"/>
          </a:p>
          <a:p>
            <a:r>
              <a:rPr lang="en-US" dirty="0" smtClean="0"/>
              <a:t>What happens when the economy is </a:t>
            </a:r>
            <a:r>
              <a:rPr lang="en-US" dirty="0"/>
              <a:t>not in the </a:t>
            </a:r>
            <a:r>
              <a:rPr lang="en-US" dirty="0" smtClean="0"/>
              <a:t>steady-state? </a:t>
            </a:r>
          </a:p>
          <a:p>
            <a:pPr lvl="1"/>
            <a:r>
              <a:rPr lang="en-US" dirty="0" smtClean="0"/>
              <a:t>The two equations that govern </a:t>
            </a:r>
            <a:r>
              <a:rPr lang="en-US" dirty="0"/>
              <a:t>the movement of the two rates and should be satisfied at all times. </a:t>
            </a:r>
            <a:endParaRPr lang="en-US" dirty="0" smtClean="0"/>
          </a:p>
          <a:p>
            <a:endParaRPr lang="en-US" dirty="0" smtClean="0"/>
          </a:p>
          <a:p>
            <a:pPr marL="45720" indent="0">
              <a:buNone/>
            </a:pPr>
            <a:endParaRPr lang="en-US" dirty="0"/>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61</a:t>
            </a:fld>
            <a:endParaRPr lang="pt-BR"/>
          </a:p>
        </p:txBody>
      </p:sp>
      <p:sp>
        <p:nvSpPr>
          <p:cNvPr id="4" name="Titre 3"/>
          <p:cNvSpPr>
            <a:spLocks noGrp="1"/>
          </p:cNvSpPr>
          <p:nvPr>
            <p:ph type="title"/>
          </p:nvPr>
        </p:nvSpPr>
        <p:spPr/>
        <p:txBody>
          <a:bodyPr/>
          <a:lstStyle/>
          <a:p>
            <a:r>
              <a:rPr lang="fr-FR" dirty="0" err="1" smtClean="0"/>
              <a:t>Steady</a:t>
            </a:r>
            <a:r>
              <a:rPr lang="fr-FR" dirty="0" smtClean="0"/>
              <a:t> State and </a:t>
            </a:r>
            <a:r>
              <a:rPr lang="fr-FR" dirty="0" err="1" smtClean="0"/>
              <a:t>Equilibrium</a:t>
            </a:r>
            <a:r>
              <a:rPr lang="fr-FR" dirty="0" smtClean="0"/>
              <a:t> </a:t>
            </a:r>
            <a:r>
              <a:rPr lang="fr-FR" dirty="0" err="1" smtClean="0"/>
              <a:t>Paths</a:t>
            </a:r>
            <a:endParaRPr lang="en-US" dirty="0"/>
          </a:p>
        </p:txBody>
      </p:sp>
    </p:spTree>
    <p:extLst>
      <p:ext uri="{BB962C8B-B14F-4D97-AF65-F5344CB8AC3E}">
        <p14:creationId xmlns:p14="http://schemas.microsoft.com/office/powerpoint/2010/main" val="35184592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lnSpcReduction="10000"/>
              </a:bodyPr>
              <a:lstStyle/>
              <a:p>
                <a:r>
                  <a:rPr lang="en-US" dirty="0" smtClean="0"/>
                  <a:t>Intuition: </a:t>
                </a:r>
              </a:p>
              <a:p>
                <a:pPr lvl="1"/>
                <a:endParaRPr lang="en-US" dirty="0" smtClean="0"/>
              </a:p>
              <a:p>
                <a:pPr lvl="1"/>
                <a:r>
                  <a:rPr lang="en-US" dirty="0" smtClean="0"/>
                  <a:t>I</a:t>
                </a:r>
                <a:r>
                  <a:rPr lang="fr-FR" dirty="0" err="1" smtClean="0"/>
                  <a:t>magine</a:t>
                </a:r>
                <a:r>
                  <a:rPr lang="fr-FR" dirty="0" smtClean="0"/>
                  <a:t> </a:t>
                </a:r>
                <a:r>
                  <a:rPr lang="fr-FR" dirty="0" err="1" smtClean="0"/>
                  <a:t>that</a:t>
                </a:r>
                <a:r>
                  <a:rPr lang="fr-FR" dirty="0" smtClean="0"/>
                  <a:t> </a:t>
                </a:r>
                <a:r>
                  <a:rPr lang="en-US" dirty="0" smtClean="0"/>
                  <a:t>the </a:t>
                </a:r>
                <a:r>
                  <a:rPr lang="en-US" dirty="0"/>
                  <a:t>quadrant on the graph </a:t>
                </a:r>
                <a:r>
                  <a:rPr lang="en-US" dirty="0" smtClean="0"/>
                  <a:t>is a </a:t>
                </a:r>
                <a:r>
                  <a:rPr lang="en-US" dirty="0"/>
                  <a:t>sink with a distorted bottom, and these two equations defined its curvature. </a:t>
                </a:r>
                <a:endParaRPr lang="en-US" dirty="0" smtClean="0"/>
              </a:p>
              <a:p>
                <a:pPr lvl="1"/>
                <a:r>
                  <a:rPr lang="en-US" dirty="0" smtClean="0"/>
                  <a:t>If </a:t>
                </a:r>
                <a:r>
                  <a:rPr lang="en-US" dirty="0"/>
                  <a:t>a drop of water is spilled, it follows the infinite grooves defined by the two movement equations. </a:t>
                </a:r>
                <a:endParaRPr lang="en-US" dirty="0" smtClean="0"/>
              </a:p>
              <a:p>
                <a:pPr lvl="1"/>
                <a:r>
                  <a:rPr lang="en-US" dirty="0" smtClean="0"/>
                  <a:t>The </a:t>
                </a:r>
                <a:r>
                  <a:rPr lang="en-US" dirty="0"/>
                  <a:t>economy is on an equilibrium path when it follows the groove that leads to the steady-state. </a:t>
                </a:r>
                <a:endParaRPr lang="en-US" dirty="0" smtClean="0"/>
              </a:p>
              <a:p>
                <a:pPr lvl="1"/>
                <a:r>
                  <a:rPr lang="en-US" dirty="0" smtClean="0"/>
                  <a:t>There </a:t>
                </a:r>
                <a:r>
                  <a:rPr lang="en-US" dirty="0"/>
                  <a:t>are two of these </a:t>
                </a:r>
                <a:r>
                  <a:rPr lang="en-US" dirty="0" smtClean="0"/>
                  <a:t>grooves. </a:t>
                </a:r>
                <a:r>
                  <a:rPr lang="en-US" dirty="0"/>
                  <a:t>forming the segment </a:t>
                </a:r>
                <a14:m>
                  <m:oMath xmlns:m="http://schemas.openxmlformats.org/officeDocument/2006/math">
                    <m:bar>
                      <m:barPr>
                        <m:pos m:val="top"/>
                        <m:ctrlPr>
                          <a:rPr lang="en-US" i="1">
                            <a:latin typeface="Cambria Math" panose="02040503050406030204" pitchFamily="18" charset="0"/>
                          </a:rPr>
                        </m:ctrlPr>
                      </m:barPr>
                      <m:e>
                        <m:r>
                          <a:rPr lang="en-US" i="1">
                            <a:latin typeface="Cambria Math" panose="02040503050406030204" pitchFamily="18" charset="0"/>
                          </a:rPr>
                          <m:t>𝑆𝑆</m:t>
                        </m:r>
                      </m:e>
                    </m:bar>
                    <m:r>
                      <a:rPr lang="en-US" i="1">
                        <a:latin typeface="Cambria Math" panose="02040503050406030204" pitchFamily="18" charset="0"/>
                      </a:rPr>
                      <m:t>′</m:t>
                    </m:r>
                  </m:oMath>
                </a14:m>
                <a:r>
                  <a:rPr lang="en-US" dirty="0" smtClean="0"/>
                  <a:t>: </a:t>
                </a:r>
              </a:p>
              <a:p>
                <a:pPr lvl="2"/>
                <a:r>
                  <a:rPr lang="en-US" dirty="0" smtClean="0"/>
                  <a:t>one </a:t>
                </a:r>
                <a:r>
                  <a:rPr lang="en-US" dirty="0"/>
                  <a:t>that leads the economy to the steady-state from its right side, and </a:t>
                </a:r>
                <a:endParaRPr lang="en-US" dirty="0" smtClean="0"/>
              </a:p>
              <a:p>
                <a:pPr lvl="2"/>
                <a:r>
                  <a:rPr lang="en-US" dirty="0" smtClean="0"/>
                  <a:t>the </a:t>
                </a:r>
                <a:r>
                  <a:rPr lang="en-US" dirty="0"/>
                  <a:t>other that leads to it from its left </a:t>
                </a:r>
                <a:r>
                  <a:rPr lang="en-US" dirty="0" smtClean="0"/>
                  <a:t>side,</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smtClean="0"/>
                  <a:t>The </a:t>
                </a:r>
                <a:r>
                  <a:rPr lang="en-US" dirty="0"/>
                  <a:t>economy is always on one of these two equilibrium paths or in the steady-state.</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383"/>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62</a:t>
            </a:fld>
            <a:endParaRPr lang="pt-BR"/>
          </a:p>
        </p:txBody>
      </p:sp>
      <p:sp>
        <p:nvSpPr>
          <p:cNvPr id="4" name="Titre 3"/>
          <p:cNvSpPr>
            <a:spLocks noGrp="1"/>
          </p:cNvSpPr>
          <p:nvPr>
            <p:ph type="title"/>
          </p:nvPr>
        </p:nvSpPr>
        <p:spPr/>
        <p:txBody>
          <a:bodyPr/>
          <a:lstStyle/>
          <a:p>
            <a:r>
              <a:rPr lang="fr-FR" dirty="0" err="1" smtClean="0"/>
              <a:t>Steady</a:t>
            </a:r>
            <a:r>
              <a:rPr lang="fr-FR" dirty="0" smtClean="0"/>
              <a:t> State and </a:t>
            </a:r>
            <a:r>
              <a:rPr lang="fr-FR" dirty="0" err="1" smtClean="0"/>
              <a:t>Equilibrium</a:t>
            </a:r>
            <a:r>
              <a:rPr lang="fr-FR" dirty="0" smtClean="0"/>
              <a:t> </a:t>
            </a:r>
            <a:r>
              <a:rPr lang="fr-FR" dirty="0" err="1" smtClean="0"/>
              <a:t>Paths</a:t>
            </a:r>
            <a:endParaRPr lang="en-US" dirty="0"/>
          </a:p>
        </p:txBody>
      </p:sp>
    </p:spTree>
    <p:extLst>
      <p:ext uri="{BB962C8B-B14F-4D97-AF65-F5344CB8AC3E}">
        <p14:creationId xmlns:p14="http://schemas.microsoft.com/office/powerpoint/2010/main" val="29182621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85000" lnSpcReduction="20000"/>
              </a:bodyPr>
              <a:lstStyle/>
              <a:p>
                <a:r>
                  <a:rPr lang="en-US" dirty="0" smtClean="0"/>
                  <a:t>Suppose </a:t>
                </a:r>
                <a:r>
                  <a:rPr lang="en-US" dirty="0"/>
                  <a:t>that the economy is at the steady-state </a:t>
                </a:r>
                <a:r>
                  <a:rPr lang="en-US" i="1" dirty="0" smtClean="0"/>
                  <a:t>SS</a:t>
                </a:r>
              </a:p>
              <a:p>
                <a:endParaRPr lang="en-US" dirty="0" smtClean="0"/>
              </a:p>
              <a:p>
                <a:r>
                  <a:rPr lang="en-US" dirty="0" smtClean="0"/>
                  <a:t>The </a:t>
                </a:r>
                <a:r>
                  <a:rPr lang="en-US" dirty="0"/>
                  <a:t>government unexpectedly </a:t>
                </a:r>
                <a:r>
                  <a:rPr lang="en-US" dirty="0" smtClean="0"/>
                  <a:t>increases money supply: </a:t>
                </a:r>
              </a:p>
              <a:p>
                <a:pPr lvl="1"/>
                <a:r>
                  <a:rPr lang="en-US" dirty="0" smtClean="0"/>
                  <a:t>from </a:t>
                </a:r>
                <a14:m>
                  <m:oMath xmlns:m="http://schemas.openxmlformats.org/officeDocument/2006/math">
                    <m:bar>
                      <m:barPr>
                        <m:pos m:val="top"/>
                        <m:ctrlPr>
                          <a:rPr lang="en-US" i="1">
                            <a:latin typeface="Cambria Math" panose="02040503050406030204" pitchFamily="18" charset="0"/>
                          </a:rPr>
                        </m:ctrlPr>
                      </m:barPr>
                      <m:e>
                        <m:r>
                          <a:rPr lang="en-US" i="1">
                            <a:latin typeface="Cambria Math" panose="02040503050406030204" pitchFamily="18" charset="0"/>
                          </a:rPr>
                          <m:t>𝑚</m:t>
                        </m:r>
                      </m:e>
                    </m:bar>
                  </m:oMath>
                </a14:m>
                <a:r>
                  <a:rPr lang="en-US" dirty="0"/>
                  <a:t> to </a:t>
                </a:r>
                <a14:m>
                  <m:oMath xmlns:m="http://schemas.openxmlformats.org/officeDocument/2006/math">
                    <m:bar>
                      <m:barPr>
                        <m:pos m:val="top"/>
                        <m:ctrlPr>
                          <a:rPr lang="en-US" i="1">
                            <a:latin typeface="Cambria Math" panose="02040503050406030204" pitchFamily="18" charset="0"/>
                          </a:rPr>
                        </m:ctrlPr>
                      </m:barPr>
                      <m:e>
                        <m:r>
                          <a:rPr lang="en-US" i="1">
                            <a:latin typeface="Cambria Math" panose="02040503050406030204" pitchFamily="18" charset="0"/>
                          </a:rPr>
                          <m:t>𝑚</m:t>
                        </m:r>
                      </m:e>
                    </m:bar>
                    <m:r>
                      <a:rPr lang="en-US" i="1">
                        <a:latin typeface="Cambria Math" panose="02040503050406030204" pitchFamily="18" charset="0"/>
                      </a:rPr>
                      <m:t>′</m:t>
                    </m:r>
                  </m:oMath>
                </a14:m>
                <a:r>
                  <a:rPr lang="en-US" dirty="0"/>
                  <a:t>, for </a:t>
                </a:r>
                <a14:m>
                  <m:oMath xmlns:m="http://schemas.openxmlformats.org/officeDocument/2006/math">
                    <m:sSup>
                      <m:sSupPr>
                        <m:ctrlPr>
                          <a:rPr lang="en-US" i="1">
                            <a:latin typeface="Cambria Math" panose="02040503050406030204" pitchFamily="18" charset="0"/>
                          </a:rPr>
                        </m:ctrlPr>
                      </m:sSupPr>
                      <m:e>
                        <m:bar>
                          <m:barPr>
                            <m:pos m:val="top"/>
                            <m:ctrlPr>
                              <a:rPr lang="en-US" i="1">
                                <a:latin typeface="Cambria Math" panose="02040503050406030204" pitchFamily="18" charset="0"/>
                              </a:rPr>
                            </m:ctrlPr>
                          </m:barPr>
                          <m:e>
                            <m:r>
                              <a:rPr lang="en-US" i="1">
                                <a:latin typeface="Cambria Math" panose="02040503050406030204" pitchFamily="18" charset="0"/>
                              </a:rPr>
                              <m:t>𝑚</m:t>
                            </m:r>
                          </m:e>
                        </m:bar>
                      </m:e>
                      <m:sup>
                        <m:r>
                          <a:rPr lang="en-US" i="1">
                            <a:latin typeface="Cambria Math" panose="02040503050406030204" pitchFamily="18" charset="0"/>
                          </a:rPr>
                          <m:t>′</m:t>
                        </m:r>
                      </m:sup>
                    </m:sSup>
                    <m:r>
                      <a:rPr lang="en-US" i="1">
                        <a:latin typeface="Cambria Math" panose="02040503050406030204" pitchFamily="18" charset="0"/>
                      </a:rPr>
                      <m:t>&gt;</m:t>
                    </m:r>
                    <m:bar>
                      <m:barPr>
                        <m:pos m:val="top"/>
                        <m:ctrlPr>
                          <a:rPr lang="en-US" i="1">
                            <a:latin typeface="Cambria Math" panose="02040503050406030204" pitchFamily="18" charset="0"/>
                          </a:rPr>
                        </m:ctrlPr>
                      </m:barPr>
                      <m:e>
                        <m:r>
                          <a:rPr lang="en-US" i="1">
                            <a:latin typeface="Cambria Math" panose="02040503050406030204" pitchFamily="18" charset="0"/>
                          </a:rPr>
                          <m:t>𝑚</m:t>
                        </m:r>
                      </m:e>
                    </m:bar>
                  </m:oMath>
                </a14:m>
                <a:r>
                  <a:rPr lang="en-US" dirty="0"/>
                  <a:t>. </a:t>
                </a:r>
                <a:endParaRPr lang="en-US" dirty="0" smtClean="0"/>
              </a:p>
              <a:p>
                <a:endParaRPr lang="en-US" dirty="0"/>
              </a:p>
              <a:p>
                <a:r>
                  <a:rPr lang="en-US" dirty="0" smtClean="0"/>
                  <a:t>The </a:t>
                </a:r>
                <a:r>
                  <a:rPr lang="en-US" dirty="0"/>
                  <a:t>line </a:t>
                </a:r>
                <a14:m>
                  <m:oMath xmlns:m="http://schemas.openxmlformats.org/officeDocument/2006/math">
                    <m:r>
                      <m:rPr>
                        <m:sty m:val="p"/>
                      </m:rPr>
                      <a:rPr lang="en-US">
                        <a:latin typeface="Cambria Math" panose="02040503050406030204" pitchFamily="18" charset="0"/>
                      </a:rPr>
                      <m:t>Δ</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sub>
                    </m:sSub>
                    <m:r>
                      <a:rPr lang="en-US" i="1">
                        <a:latin typeface="Cambria Math" panose="02040503050406030204" pitchFamily="18" charset="0"/>
                      </a:rPr>
                      <m:t>=0</m:t>
                    </m:r>
                  </m:oMath>
                </a14:m>
                <a:r>
                  <a:rPr lang="en-US" dirty="0"/>
                  <a:t> </a:t>
                </a:r>
                <a:r>
                  <a:rPr lang="en-US" dirty="0" smtClean="0"/>
                  <a:t>shifts </a:t>
                </a:r>
                <a:r>
                  <a:rPr lang="en-US" dirty="0"/>
                  <a:t>upwards.</a:t>
                </a:r>
              </a:p>
              <a:p>
                <a:endParaRPr lang="en-US" dirty="0" smtClean="0"/>
              </a:p>
              <a:p>
                <a:r>
                  <a:rPr lang="en-US" dirty="0" smtClean="0"/>
                  <a:t>In </a:t>
                </a:r>
                <a:r>
                  <a:rPr lang="en-US" dirty="0"/>
                  <a:t>the new </a:t>
                </a:r>
                <a:r>
                  <a:rPr lang="en-US" dirty="0" smtClean="0"/>
                  <a:t>steady-state </a:t>
                </a:r>
                <a:r>
                  <a:rPr lang="fr-FR" dirty="0" smtClean="0"/>
                  <a:t>(</a:t>
                </a:r>
                <a:r>
                  <a:rPr lang="en-US" dirty="0" smtClean="0"/>
                  <a:t>point </a:t>
                </a:r>
                <a14:m>
                  <m:oMath xmlns:m="http://schemas.openxmlformats.org/officeDocument/2006/math">
                    <m:r>
                      <a:rPr lang="en-US" i="1">
                        <a:latin typeface="Cambria Math" panose="02040503050406030204" pitchFamily="18" charset="0"/>
                      </a:rPr>
                      <m:t>𝑆𝑆</m:t>
                    </m:r>
                    <m:r>
                      <a:rPr lang="en-US" i="1">
                        <a:latin typeface="Cambria Math" panose="02040503050406030204" pitchFamily="18" charset="0"/>
                      </a:rPr>
                      <m:t>′</m:t>
                    </m:r>
                  </m:oMath>
                </a14:m>
                <a:r>
                  <a:rPr lang="en-US" dirty="0" smtClean="0"/>
                  <a:t>)</a:t>
                </a:r>
                <a:r>
                  <a:rPr lang="en-US" dirty="0"/>
                  <a:t>, the </a:t>
                </a:r>
                <a:r>
                  <a:rPr lang="en-US" dirty="0" smtClean="0"/>
                  <a:t>RER is </a:t>
                </a:r>
                <a:r>
                  <a:rPr lang="en-US" dirty="0"/>
                  <a:t>always equal to its equilibrium level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𝑞</m:t>
                        </m:r>
                      </m:e>
                    </m:acc>
                  </m:oMath>
                </a14:m>
                <a:r>
                  <a:rPr lang="en-US" dirty="0" smtClean="0"/>
                  <a:t>.</a:t>
                </a:r>
                <a:endParaRPr lang="en-US" dirty="0"/>
              </a:p>
              <a:p>
                <a:endParaRPr lang="en-US" dirty="0" smtClean="0"/>
              </a:p>
              <a:p>
                <a:r>
                  <a:rPr lang="en-US" dirty="0" smtClean="0"/>
                  <a:t>As </a:t>
                </a:r>
                <a:r>
                  <a:rPr lang="en-US" dirty="0"/>
                  <a:t>to the nominal exchange rate, </a:t>
                </a:r>
                <a:r>
                  <a:rPr lang="en-US" dirty="0" smtClean="0"/>
                  <a:t>it </a:t>
                </a:r>
                <a:r>
                  <a:rPr lang="en-US" dirty="0"/>
                  <a:t>will be equal to</a:t>
                </a:r>
                <a:r>
                  <a:rPr lang="en-US" dirty="0" smtClean="0"/>
                  <a:t>:</a:t>
                </a:r>
                <a:endParaRPr lang="en-US" dirty="0"/>
              </a:p>
              <a:p>
                <a:pPr marL="45720" indent="0">
                  <a:buNone/>
                </a:pPr>
                <a:r>
                  <a:rPr lang="en-US" dirty="0"/>
                  <a:t/>
                </a:r>
                <a:br>
                  <a:rPr lang="en-US" dirty="0"/>
                </a:b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𝑠</m:t>
                              </m:r>
                            </m:e>
                          </m:acc>
                        </m:e>
                        <m:sup>
                          <m:r>
                            <a:rPr lang="en-US" i="1">
                              <a:latin typeface="Cambria Math" panose="02040503050406030204" pitchFamily="18" charset="0"/>
                            </a:rPr>
                            <m:t>′</m:t>
                          </m:r>
                        </m:sup>
                      </m:sSup>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𝑞</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𝑚</m:t>
                          </m:r>
                        </m:e>
                      </m:acc>
                      <m:r>
                        <a:rPr lang="en-US" i="1">
                          <a:latin typeface="Cambria Math" panose="02040503050406030204" pitchFamily="18" charset="0"/>
                        </a:rPr>
                        <m:t>′</m:t>
                      </m:r>
                    </m:oMath>
                  </m:oMathPara>
                </a14:m>
                <a:endParaRPr lang="en-US" dirty="0"/>
              </a:p>
              <a:p>
                <a:endParaRPr lang="en-US" dirty="0"/>
              </a:p>
              <a:p>
                <a:r>
                  <a:rPr lang="en-US" dirty="0"/>
                  <a:t>while the price, </a:t>
                </a:r>
                <a:r>
                  <a:rPr lang="en-US" dirty="0" smtClean="0"/>
                  <a:t>will </a:t>
                </a:r>
                <a:r>
                  <a:rPr lang="en-US" dirty="0"/>
                  <a:t>be given by:</a:t>
                </a:r>
              </a:p>
              <a:p>
                <a:endParaRPr lang="en-US" dirty="0"/>
              </a:p>
              <a:p>
                <a:pPr marL="45720" indent="0">
                  <a:buNone/>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𝑝</m:t>
                              </m:r>
                            </m:e>
                          </m:acc>
                        </m:e>
                        <m:sup>
                          <m:r>
                            <a:rPr lang="en-US" i="1">
                              <a:latin typeface="Cambria Math" panose="02040503050406030204" pitchFamily="18" charset="0"/>
                            </a:rPr>
                            <m:t>′</m:t>
                          </m:r>
                        </m:sup>
                      </m:sSup>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𝑚</m:t>
                          </m:r>
                        </m:e>
                      </m:acc>
                      <m:r>
                        <a:rPr lang="en-US" i="1">
                          <a:latin typeface="Cambria Math" panose="02040503050406030204" pitchFamily="18" charset="0"/>
                        </a:rPr>
                        <m:t>′</m:t>
                      </m:r>
                    </m:oMath>
                  </m:oMathPara>
                </a14:m>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521"/>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63</a:t>
            </a:fld>
            <a:endParaRPr lang="pt-BR"/>
          </a:p>
        </p:txBody>
      </p:sp>
      <p:sp>
        <p:nvSpPr>
          <p:cNvPr id="4" name="Titre 3"/>
          <p:cNvSpPr>
            <a:spLocks noGrp="1"/>
          </p:cNvSpPr>
          <p:nvPr>
            <p:ph type="title"/>
          </p:nvPr>
        </p:nvSpPr>
        <p:spPr/>
        <p:txBody>
          <a:bodyPr/>
          <a:lstStyle/>
          <a:p>
            <a:r>
              <a:rPr lang="en-US" dirty="0" smtClean="0"/>
              <a:t>Impact </a:t>
            </a:r>
            <a:r>
              <a:rPr lang="en-US" dirty="0"/>
              <a:t>of an Expansionist </a:t>
            </a:r>
            <a:r>
              <a:rPr lang="en-US" dirty="0" smtClean="0"/>
              <a:t/>
            </a:r>
            <a:br>
              <a:rPr lang="en-US" dirty="0" smtClean="0"/>
            </a:br>
            <a:r>
              <a:rPr lang="en-US" dirty="0" smtClean="0"/>
              <a:t>Monetary </a:t>
            </a:r>
            <a:r>
              <a:rPr lang="en-US" dirty="0"/>
              <a:t>Policy</a:t>
            </a:r>
          </a:p>
        </p:txBody>
      </p:sp>
    </p:spTree>
    <p:extLst>
      <p:ext uri="{BB962C8B-B14F-4D97-AF65-F5344CB8AC3E}">
        <p14:creationId xmlns:p14="http://schemas.microsoft.com/office/powerpoint/2010/main" val="5347158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85000" lnSpcReduction="20000"/>
              </a:bodyPr>
              <a:lstStyle/>
              <a:p>
                <a:r>
                  <a:rPr lang="en-US" dirty="0" smtClean="0"/>
                  <a:t>Comparing the steady-state before and after the monetary expansion, we </a:t>
                </a:r>
                <a:r>
                  <a:rPr lang="en-US" dirty="0"/>
                  <a:t>see </a:t>
                </a:r>
                <a:r>
                  <a:rPr lang="en-US" dirty="0" smtClean="0"/>
                  <a:t>that:</a:t>
                </a:r>
                <a:endParaRPr lang="en-US" dirty="0"/>
              </a:p>
              <a:p>
                <a:endParaRPr lang="en-US" dirty="0"/>
              </a:p>
              <a:p>
                <a:pPr marL="45720" indent="0">
                  <a:buNone/>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bar>
                            <m:barPr>
                              <m:pos m:val="top"/>
                              <m:ctrlPr>
                                <a:rPr lang="en-US" i="1">
                                  <a:latin typeface="Cambria Math" panose="02040503050406030204" pitchFamily="18" charset="0"/>
                                </a:rPr>
                              </m:ctrlPr>
                            </m:barPr>
                            <m:e>
                              <m:r>
                                <a:rPr lang="en-US" i="1">
                                  <a:latin typeface="Cambria Math" panose="02040503050406030204" pitchFamily="18" charset="0"/>
                                </a:rPr>
                                <m:t>𝑠</m:t>
                              </m:r>
                            </m:e>
                          </m:bar>
                        </m:e>
                        <m:sup>
                          <m:r>
                            <a:rPr lang="en-US" i="1">
                              <a:latin typeface="Cambria Math" panose="02040503050406030204" pitchFamily="18" charset="0"/>
                            </a:rPr>
                            <m:t>′</m:t>
                          </m:r>
                        </m:sup>
                      </m:sSup>
                      <m:r>
                        <a:rPr lang="en-US" i="1">
                          <a:latin typeface="Cambria Math" panose="02040503050406030204" pitchFamily="18" charset="0"/>
                        </a:rPr>
                        <m:t>−</m:t>
                      </m:r>
                      <m:bar>
                        <m:barPr>
                          <m:pos m:val="top"/>
                          <m:ctrlPr>
                            <a:rPr lang="en-US" i="1">
                              <a:latin typeface="Cambria Math" panose="02040503050406030204" pitchFamily="18" charset="0"/>
                            </a:rPr>
                          </m:ctrlPr>
                        </m:barPr>
                        <m:e>
                          <m:r>
                            <a:rPr lang="en-US" i="1">
                              <a:latin typeface="Cambria Math" panose="02040503050406030204" pitchFamily="18" charset="0"/>
                            </a:rPr>
                            <m:t>𝑠</m:t>
                          </m:r>
                        </m:e>
                      </m:bar>
                      <m:r>
                        <a:rPr lang="en-US" i="1">
                          <a:latin typeface="Cambria Math" panose="02040503050406030204" pitchFamily="18" charset="0"/>
                        </a:rPr>
                        <m:t>= </m:t>
                      </m:r>
                      <m:sSup>
                        <m:sSupPr>
                          <m:ctrlPr>
                            <a:rPr lang="en-US" i="1">
                              <a:latin typeface="Cambria Math" panose="02040503050406030204" pitchFamily="18" charset="0"/>
                            </a:rPr>
                          </m:ctrlPr>
                        </m:sSupPr>
                        <m:e>
                          <m:bar>
                            <m:barPr>
                              <m:pos m:val="top"/>
                              <m:ctrlPr>
                                <a:rPr lang="en-US" i="1">
                                  <a:latin typeface="Cambria Math" panose="02040503050406030204" pitchFamily="18" charset="0"/>
                                </a:rPr>
                              </m:ctrlPr>
                            </m:barPr>
                            <m:e>
                              <m:r>
                                <a:rPr lang="en-US" i="1">
                                  <a:latin typeface="Cambria Math" panose="02040503050406030204" pitchFamily="18" charset="0"/>
                                </a:rPr>
                                <m:t>𝑝</m:t>
                              </m:r>
                            </m:e>
                          </m:bar>
                        </m:e>
                        <m:sup>
                          <m:r>
                            <a:rPr lang="en-US" i="1">
                              <a:latin typeface="Cambria Math" panose="02040503050406030204" pitchFamily="18" charset="0"/>
                            </a:rPr>
                            <m:t>′</m:t>
                          </m:r>
                        </m:sup>
                      </m:sSup>
                      <m:r>
                        <a:rPr lang="en-US" i="1">
                          <a:latin typeface="Cambria Math" panose="02040503050406030204" pitchFamily="18" charset="0"/>
                        </a:rPr>
                        <m:t>− </m:t>
                      </m:r>
                      <m:bar>
                        <m:barPr>
                          <m:pos m:val="top"/>
                          <m:ctrlPr>
                            <a:rPr lang="en-US" i="1">
                              <a:latin typeface="Cambria Math" panose="02040503050406030204" pitchFamily="18" charset="0"/>
                            </a:rPr>
                          </m:ctrlPr>
                        </m:barPr>
                        <m:e>
                          <m:r>
                            <a:rPr lang="en-US" i="1">
                              <a:latin typeface="Cambria Math" panose="02040503050406030204" pitchFamily="18" charset="0"/>
                            </a:rPr>
                            <m:t>𝑝</m:t>
                          </m:r>
                        </m:e>
                      </m:bar>
                      <m:r>
                        <a:rPr lang="en-US" i="1">
                          <a:latin typeface="Cambria Math" panose="02040503050406030204" pitchFamily="18" charset="0"/>
                        </a:rPr>
                        <m:t>=</m:t>
                      </m:r>
                      <m:sSup>
                        <m:sSupPr>
                          <m:ctrlPr>
                            <a:rPr lang="en-US" i="1">
                              <a:latin typeface="Cambria Math" panose="02040503050406030204" pitchFamily="18" charset="0"/>
                            </a:rPr>
                          </m:ctrlPr>
                        </m:sSupPr>
                        <m:e>
                          <m:bar>
                            <m:barPr>
                              <m:pos m:val="top"/>
                              <m:ctrlPr>
                                <a:rPr lang="en-US" i="1">
                                  <a:latin typeface="Cambria Math" panose="02040503050406030204" pitchFamily="18" charset="0"/>
                                </a:rPr>
                              </m:ctrlPr>
                            </m:barPr>
                            <m:e>
                              <m:r>
                                <a:rPr lang="en-US" i="1">
                                  <a:latin typeface="Cambria Math" panose="02040503050406030204" pitchFamily="18" charset="0"/>
                                </a:rPr>
                                <m:t>𝑚</m:t>
                              </m:r>
                            </m:e>
                          </m:bar>
                        </m:e>
                        <m:sup>
                          <m:r>
                            <a:rPr lang="en-US" i="1">
                              <a:latin typeface="Cambria Math" panose="02040503050406030204" pitchFamily="18" charset="0"/>
                            </a:rPr>
                            <m:t>′</m:t>
                          </m:r>
                        </m:sup>
                      </m:sSup>
                      <m:r>
                        <a:rPr lang="en-US" i="1">
                          <a:latin typeface="Cambria Math" panose="02040503050406030204" pitchFamily="18" charset="0"/>
                        </a:rPr>
                        <m:t>−</m:t>
                      </m:r>
                      <m:bar>
                        <m:barPr>
                          <m:pos m:val="top"/>
                          <m:ctrlPr>
                            <a:rPr lang="en-US" i="1">
                              <a:latin typeface="Cambria Math" panose="02040503050406030204" pitchFamily="18" charset="0"/>
                            </a:rPr>
                          </m:ctrlPr>
                        </m:barPr>
                        <m:e>
                          <m:r>
                            <a:rPr lang="en-US" i="1">
                              <a:latin typeface="Cambria Math" panose="02040503050406030204" pitchFamily="18" charset="0"/>
                            </a:rPr>
                            <m:t>𝑚</m:t>
                          </m:r>
                        </m:e>
                      </m:bar>
                      <m:r>
                        <a:rPr lang="en-US" i="1">
                          <a:latin typeface="Cambria Math" panose="02040503050406030204" pitchFamily="18" charset="0"/>
                        </a:rPr>
                        <m:t>.</m:t>
                      </m:r>
                    </m:oMath>
                  </m:oMathPara>
                </a14:m>
                <a:endParaRPr lang="en-US" dirty="0" smtClean="0"/>
              </a:p>
              <a:p>
                <a:endParaRPr lang="en-US" dirty="0" smtClean="0"/>
              </a:p>
              <a:p>
                <a:r>
                  <a:rPr lang="en-US" dirty="0" smtClean="0"/>
                  <a:t>The </a:t>
                </a:r>
                <a:r>
                  <a:rPr lang="en-US" dirty="0"/>
                  <a:t>economy, however, cannot jump from an steady-state equilibrium to another since prices adjust </a:t>
                </a:r>
                <a:r>
                  <a:rPr lang="en-US" dirty="0" smtClean="0"/>
                  <a:t>slowly.</a:t>
                </a:r>
              </a:p>
              <a:p>
                <a:endParaRPr lang="en-US" dirty="0"/>
              </a:p>
              <a:p>
                <a:r>
                  <a:rPr lang="en-US" dirty="0" smtClean="0"/>
                  <a:t>At </a:t>
                </a:r>
                <a:r>
                  <a:rPr lang="en-US" dirty="0"/>
                  <a:t>the moment the monetary shock occurs, the price is at the original steady-state level, </a:t>
                </a:r>
                <a14:m>
                  <m:oMath xmlns:m="http://schemas.openxmlformats.org/officeDocument/2006/math">
                    <m:bar>
                      <m:barPr>
                        <m:pos m:val="top"/>
                        <m:ctrlPr>
                          <a:rPr lang="en-US" i="1">
                            <a:latin typeface="Cambria Math" panose="02040503050406030204" pitchFamily="18" charset="0"/>
                          </a:rPr>
                        </m:ctrlPr>
                      </m:barPr>
                      <m:e>
                        <m:r>
                          <a:rPr lang="en-US" i="1">
                            <a:latin typeface="Cambria Math" panose="02040503050406030204" pitchFamily="18" charset="0"/>
                          </a:rPr>
                          <m:t>𝑝</m:t>
                        </m:r>
                      </m:e>
                    </m:bar>
                  </m:oMath>
                </a14:m>
                <a:r>
                  <a:rPr lang="en-US" dirty="0"/>
                  <a:t>, and the </a:t>
                </a:r>
                <a:r>
                  <a:rPr lang="en-US" dirty="0" smtClean="0"/>
                  <a:t>RER definition establishes </a:t>
                </a:r>
                <a:r>
                  <a:rPr lang="en-US" dirty="0"/>
                  <a:t>that the real and the nominal exchange rates move together, for a given price level. </a:t>
                </a:r>
                <a:endParaRPr lang="en-US" dirty="0" smtClean="0"/>
              </a:p>
              <a:p>
                <a:endParaRPr lang="en-US" dirty="0"/>
              </a:p>
              <a:p>
                <a:pPr>
                  <a:buFont typeface="Symbol" panose="05050102010706020507" pitchFamily="18" charset="2"/>
                  <a:buChar char="Þ"/>
                </a:pPr>
                <a:r>
                  <a:rPr lang="en-US" dirty="0"/>
                  <a:t>T</a:t>
                </a:r>
                <a:r>
                  <a:rPr lang="en-US" dirty="0" smtClean="0"/>
                  <a:t>he </a:t>
                </a:r>
                <a:r>
                  <a:rPr lang="en-US" dirty="0"/>
                  <a:t>exchange rates </a:t>
                </a:r>
                <a:r>
                  <a:rPr lang="en-US" dirty="0" smtClean="0"/>
                  <a:t>jump </a:t>
                </a:r>
                <a:r>
                  <a:rPr lang="en-US" dirty="0"/>
                  <a:t>to </a:t>
                </a:r>
                <a:r>
                  <a:rPr lang="en-US" dirty="0" smtClean="0"/>
                  <a:t>point s’ </a:t>
                </a:r>
                <a:r>
                  <a:rPr lang="en-US" dirty="0"/>
                  <a:t>on the new equilibrium path, </a:t>
                </a:r>
                <a:r>
                  <a:rPr lang="en-US" dirty="0" smtClean="0"/>
                  <a:t>along </a:t>
                </a:r>
                <a:r>
                  <a:rPr lang="en-US" dirty="0"/>
                  <a:t>a 45</a:t>
                </a:r>
                <a:r>
                  <a:rPr lang="en-US" baseline="30000" dirty="0"/>
                  <a:t>o</a:t>
                </a:r>
                <a:r>
                  <a:rPr lang="en-US" dirty="0"/>
                  <a:t> ray passing through the original steady-state </a:t>
                </a:r>
                <a:r>
                  <a:rPr lang="en-US" dirty="0" smtClean="0"/>
                  <a:t>point </a:t>
                </a:r>
              </a:p>
              <a:p>
                <a:pPr>
                  <a:buFont typeface="Symbol" panose="05050102010706020507" pitchFamily="18" charset="2"/>
                  <a:buChar char="Þ"/>
                </a:pPr>
                <a:endParaRPr lang="en-US" dirty="0" smtClean="0"/>
              </a:p>
              <a:p>
                <a:pPr>
                  <a:buFont typeface="Wingdings" panose="05000000000000000000" pitchFamily="2" charset="2"/>
                  <a:buChar char="§"/>
                </a:pPr>
                <a:r>
                  <a:rPr lang="en-US" dirty="0" smtClean="0"/>
                  <a:t>As </a:t>
                </a:r>
                <a:r>
                  <a:rPr lang="en-US" dirty="0"/>
                  <a:t>of that time, the two rates follow the equilibrium path until the new steady-state, indicated by point </a:t>
                </a:r>
                <a14:m>
                  <m:oMath xmlns:m="http://schemas.openxmlformats.org/officeDocument/2006/math">
                    <m:r>
                      <a:rPr lang="en-US" i="1">
                        <a:latin typeface="Cambria Math" panose="02040503050406030204" pitchFamily="18" charset="0"/>
                      </a:rPr>
                      <m:t>𝑆𝑆</m:t>
                    </m:r>
                    <m:r>
                      <a:rPr lang="en-US" i="1">
                        <a:latin typeface="Cambria Math" panose="02040503050406030204" pitchFamily="18" charset="0"/>
                      </a:rPr>
                      <m:t>′</m:t>
                    </m:r>
                  </m:oMath>
                </a14:m>
                <a:r>
                  <a:rPr lang="en-US" dirty="0"/>
                  <a:t> on the graph</a:t>
                </a:r>
                <a:r>
                  <a:rPr lang="en-US" dirty="0" smtClean="0"/>
                  <a:t>.</a:t>
                </a:r>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521" r="-435"/>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64</a:t>
            </a:fld>
            <a:endParaRPr lang="pt-BR"/>
          </a:p>
        </p:txBody>
      </p:sp>
      <p:sp>
        <p:nvSpPr>
          <p:cNvPr id="4" name="Titre 3"/>
          <p:cNvSpPr>
            <a:spLocks noGrp="1"/>
          </p:cNvSpPr>
          <p:nvPr>
            <p:ph type="title"/>
          </p:nvPr>
        </p:nvSpPr>
        <p:spPr/>
        <p:txBody>
          <a:bodyPr/>
          <a:lstStyle/>
          <a:p>
            <a:endParaRPr lang="en-US"/>
          </a:p>
        </p:txBody>
      </p:sp>
    </p:spTree>
    <p:extLst>
      <p:ext uri="{BB962C8B-B14F-4D97-AF65-F5344CB8AC3E}">
        <p14:creationId xmlns:p14="http://schemas.microsoft.com/office/powerpoint/2010/main" val="35654066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stretch>
            <a:fillRect/>
          </a:stretch>
        </p:blipFill>
        <p:spPr>
          <a:xfrm>
            <a:off x="1475656" y="1561436"/>
            <a:ext cx="6480720" cy="5035916"/>
          </a:xfrm>
          <a:prstGeom prst="rect">
            <a:avLst/>
          </a:prstGeom>
        </p:spPr>
      </p:pic>
      <p:sp>
        <p:nvSpPr>
          <p:cNvPr id="3" name="Espace réservé du numéro de diapositive 2"/>
          <p:cNvSpPr>
            <a:spLocks noGrp="1"/>
          </p:cNvSpPr>
          <p:nvPr>
            <p:ph type="sldNum" sz="quarter" idx="12"/>
          </p:nvPr>
        </p:nvSpPr>
        <p:spPr/>
        <p:txBody>
          <a:bodyPr/>
          <a:lstStyle/>
          <a:p>
            <a:fld id="{D2D54FD4-E6A3-4A1F-8C5C-1619D1E75EAA}" type="slidenum">
              <a:rPr lang="pt-BR" smtClean="0"/>
              <a:t>65</a:t>
            </a:fld>
            <a:endParaRPr lang="pt-BR"/>
          </a:p>
        </p:txBody>
      </p:sp>
      <p:sp>
        <p:nvSpPr>
          <p:cNvPr id="4" name="Titre 3"/>
          <p:cNvSpPr>
            <a:spLocks noGrp="1"/>
          </p:cNvSpPr>
          <p:nvPr>
            <p:ph type="title"/>
          </p:nvPr>
        </p:nvSpPr>
        <p:spPr/>
        <p:txBody>
          <a:bodyPr/>
          <a:lstStyle/>
          <a:p>
            <a:r>
              <a:rPr lang="en-US" sz="2800" dirty="0"/>
              <a:t>Expansionist Monetary Policy in the </a:t>
            </a:r>
            <a:r>
              <a:rPr lang="en-US" sz="2800" dirty="0" err="1"/>
              <a:t>Mundell</a:t>
            </a:r>
            <a:r>
              <a:rPr lang="en-US" sz="2800" dirty="0"/>
              <a:t>-Fleming-</a:t>
            </a:r>
            <a:r>
              <a:rPr lang="en-US" sz="2800" dirty="0" err="1"/>
              <a:t>Dornbusch</a:t>
            </a:r>
            <a:r>
              <a:rPr lang="en-US" sz="2800" dirty="0"/>
              <a:t> Model</a:t>
            </a:r>
            <a:endParaRPr lang="en-US" dirty="0"/>
          </a:p>
        </p:txBody>
      </p:sp>
    </p:spTree>
    <p:extLst>
      <p:ext uri="{BB962C8B-B14F-4D97-AF65-F5344CB8AC3E}">
        <p14:creationId xmlns:p14="http://schemas.microsoft.com/office/powerpoint/2010/main" val="15316305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en-US" b="1" i="1" dirty="0" smtClean="0"/>
              <a:t>Overshooting</a:t>
            </a:r>
            <a:r>
              <a:rPr lang="en-US" b="1" dirty="0" smtClean="0"/>
              <a:t> </a:t>
            </a:r>
            <a:r>
              <a:rPr lang="en-US" b="1" dirty="0"/>
              <a:t>effect </a:t>
            </a:r>
            <a:r>
              <a:rPr lang="en-US" dirty="0" smtClean="0"/>
              <a:t>: the </a:t>
            </a:r>
            <a:r>
              <a:rPr lang="en-US" dirty="0"/>
              <a:t>exchange rate depreciation in the short run is larger than the depreciation </a:t>
            </a:r>
            <a:r>
              <a:rPr lang="en-US" dirty="0" smtClean="0"/>
              <a:t>at the </a:t>
            </a:r>
            <a:r>
              <a:rPr lang="en-US" dirty="0"/>
              <a:t>new steady-state. </a:t>
            </a:r>
            <a:endParaRPr lang="en-US" dirty="0" smtClean="0"/>
          </a:p>
          <a:p>
            <a:pPr lvl="1"/>
            <a:r>
              <a:rPr lang="en-US" dirty="0" smtClean="0"/>
              <a:t>Restating</a:t>
            </a:r>
            <a:r>
              <a:rPr lang="en-US" dirty="0"/>
              <a:t>, the response of the nominal exchange rate to a monetary expansion is magnified in the short run. </a:t>
            </a:r>
            <a:endParaRPr lang="en-US" dirty="0" smtClean="0"/>
          </a:p>
          <a:p>
            <a:pPr lvl="1"/>
            <a:endParaRPr lang="en-US" b="1" dirty="0" smtClean="0"/>
          </a:p>
          <a:p>
            <a:r>
              <a:rPr lang="en-US" dirty="0" smtClean="0"/>
              <a:t>After </a:t>
            </a:r>
            <a:r>
              <a:rPr lang="en-US" dirty="0"/>
              <a:t>this </a:t>
            </a:r>
            <a:r>
              <a:rPr lang="en-US" i="1" dirty="0"/>
              <a:t>overshooting</a:t>
            </a:r>
            <a:r>
              <a:rPr lang="en-US" dirty="0"/>
              <a:t>, the nominal exchange rate gradually appreciates along the equilibrium path until the new steady-state. </a:t>
            </a:r>
            <a:endParaRPr lang="en-US" dirty="0" smtClean="0"/>
          </a:p>
          <a:p>
            <a:endParaRPr lang="en-US" dirty="0"/>
          </a:p>
          <a:p>
            <a:r>
              <a:rPr lang="en-US" dirty="0" smtClean="0"/>
              <a:t>Exchange </a:t>
            </a:r>
            <a:r>
              <a:rPr lang="en-US" dirty="0"/>
              <a:t>rate </a:t>
            </a:r>
            <a:r>
              <a:rPr lang="en-US" i="1" dirty="0"/>
              <a:t>overshooting</a:t>
            </a:r>
            <a:r>
              <a:rPr lang="en-US" dirty="0"/>
              <a:t> </a:t>
            </a:r>
            <a:r>
              <a:rPr lang="en-US" dirty="0" smtClean="0"/>
              <a:t>=&gt; the </a:t>
            </a:r>
            <a:r>
              <a:rPr lang="en-US" dirty="0"/>
              <a:t>nominal exchange rate is more volatile than the monetary policy and prices. </a:t>
            </a:r>
            <a:endParaRPr lang="en-US" dirty="0" smtClean="0"/>
          </a:p>
          <a:p>
            <a:endParaRPr lang="en-US" dirty="0"/>
          </a:p>
          <a:p>
            <a:r>
              <a:rPr lang="en-US" dirty="0" smtClean="0"/>
              <a:t>The </a:t>
            </a:r>
            <a:r>
              <a:rPr lang="en-US" dirty="0"/>
              <a:t>same occurs with the </a:t>
            </a:r>
            <a:r>
              <a:rPr lang="en-US" dirty="0" smtClean="0"/>
              <a:t>RER: </a:t>
            </a:r>
            <a:r>
              <a:rPr lang="en-US" dirty="0"/>
              <a:t>it depreciates at the moment of shock, and then gradually appreciates until attaining its long-run equilibrium value.</a:t>
            </a:r>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66</a:t>
            </a:fld>
            <a:endParaRPr lang="pt-BR"/>
          </a:p>
        </p:txBody>
      </p:sp>
      <p:sp>
        <p:nvSpPr>
          <p:cNvPr id="4" name="Titre 3"/>
          <p:cNvSpPr>
            <a:spLocks noGrp="1"/>
          </p:cNvSpPr>
          <p:nvPr>
            <p:ph type="title"/>
          </p:nvPr>
        </p:nvSpPr>
        <p:spPr/>
        <p:txBody>
          <a:bodyPr/>
          <a:lstStyle/>
          <a:p>
            <a:r>
              <a:rPr lang="fr-FR" dirty="0" smtClean="0"/>
              <a:t>Exchange Rate </a:t>
            </a:r>
            <a:r>
              <a:rPr lang="fr-FR" dirty="0" err="1" smtClean="0"/>
              <a:t>Overshooting</a:t>
            </a:r>
            <a:endParaRPr lang="en-US" dirty="0"/>
          </a:p>
        </p:txBody>
      </p:sp>
    </p:spTree>
    <p:extLst>
      <p:ext uri="{BB962C8B-B14F-4D97-AF65-F5344CB8AC3E}">
        <p14:creationId xmlns:p14="http://schemas.microsoft.com/office/powerpoint/2010/main" val="17929841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Intuition: </a:t>
                </a:r>
              </a:p>
              <a:p>
                <a:pPr lvl="1"/>
                <a:r>
                  <a:rPr lang="en-US" dirty="0" smtClean="0"/>
                  <a:t>Higher money supply =&gt; money demand has to increase </a:t>
                </a:r>
                <a:r>
                  <a:rPr lang="en-US" dirty="0"/>
                  <a:t>to balance the money </a:t>
                </a:r>
                <a:r>
                  <a:rPr lang="en-US" dirty="0" smtClean="0"/>
                  <a:t>market </a:t>
                </a:r>
              </a:p>
              <a:p>
                <a:pPr lvl="1"/>
                <a:r>
                  <a:rPr lang="en-US" dirty="0" smtClean="0"/>
                  <a:t>The RER depreciation (due to nominal </a:t>
                </a:r>
                <a:r>
                  <a:rPr lang="en-US" dirty="0"/>
                  <a:t>depreciation under rigid </a:t>
                </a:r>
                <a:r>
                  <a:rPr lang="en-US" dirty="0" smtClean="0"/>
                  <a:t>prices) </a:t>
                </a:r>
                <a:r>
                  <a:rPr lang="en-US" dirty="0"/>
                  <a:t>increases </a:t>
                </a:r>
                <a:r>
                  <a:rPr lang="en-US" dirty="0" smtClean="0"/>
                  <a:t>aggregate demand </a:t>
                </a:r>
              </a:p>
              <a:p>
                <a:pPr lvl="2"/>
                <a:r>
                  <a:rPr lang="en-US" dirty="0" smtClean="0"/>
                  <a:t>the increase </a:t>
                </a:r>
                <a:r>
                  <a:rPr lang="en-US" dirty="0"/>
                  <a:t>in output is proportional to </a:t>
                </a:r>
                <a14:m>
                  <m:oMath xmlns:m="http://schemas.openxmlformats.org/officeDocument/2006/math">
                    <m:r>
                      <a:rPr lang="en-US" i="1">
                        <a:latin typeface="Cambria Math" panose="02040503050406030204" pitchFamily="18" charset="0"/>
                      </a:rPr>
                      <m:t>𝛿</m:t>
                    </m:r>
                  </m:oMath>
                </a14:m>
                <a:r>
                  <a:rPr lang="en-US" dirty="0"/>
                  <a:t>, and </a:t>
                </a:r>
                <a:endParaRPr lang="en-US" dirty="0" smtClean="0"/>
              </a:p>
              <a:p>
                <a:pPr lvl="2"/>
                <a:r>
                  <a:rPr lang="en-US" dirty="0" smtClean="0"/>
                  <a:t>the </a:t>
                </a:r>
                <a:r>
                  <a:rPr lang="en-US" dirty="0"/>
                  <a:t>impact of the increase of </a:t>
                </a:r>
                <a:r>
                  <a:rPr lang="en-US" dirty="0" smtClean="0"/>
                  <a:t>output </a:t>
                </a:r>
                <a:r>
                  <a:rPr lang="en-US" dirty="0"/>
                  <a:t>on money demand is proportional to </a:t>
                </a:r>
                <a14:m>
                  <m:oMath xmlns:m="http://schemas.openxmlformats.org/officeDocument/2006/math">
                    <m:r>
                      <a:rPr lang="en-US" i="1">
                        <a:latin typeface="Cambria Math" panose="02040503050406030204" pitchFamily="18" charset="0"/>
                      </a:rPr>
                      <m:t>𝜙</m:t>
                    </m:r>
                  </m:oMath>
                </a14:m>
                <a:r>
                  <a:rPr lang="en-US" dirty="0" smtClean="0"/>
                  <a:t>.</a:t>
                </a:r>
              </a:p>
              <a:p>
                <a:pPr lvl="1"/>
                <a:r>
                  <a:rPr lang="en-US" dirty="0" smtClean="0"/>
                  <a:t>When </a:t>
                </a:r>
                <a14:m>
                  <m:oMath xmlns:m="http://schemas.openxmlformats.org/officeDocument/2006/math">
                    <m:r>
                      <a:rPr lang="en-US" i="1">
                        <a:latin typeface="Cambria Math" panose="02040503050406030204" pitchFamily="18" charset="0"/>
                      </a:rPr>
                      <m:t>𝜙𝛿</m:t>
                    </m:r>
                    <m:r>
                      <a:rPr lang="en-US" i="1">
                        <a:latin typeface="Cambria Math" panose="02040503050406030204" pitchFamily="18" charset="0"/>
                      </a:rPr>
                      <m:t>&lt;1</m:t>
                    </m:r>
                  </m:oMath>
                </a14:m>
                <a:r>
                  <a:rPr lang="en-US" dirty="0"/>
                  <a:t>, the final effect of the </a:t>
                </a:r>
                <a:r>
                  <a:rPr lang="en-US" dirty="0" smtClean="0"/>
                  <a:t>RER depreciation </a:t>
                </a:r>
                <a:r>
                  <a:rPr lang="en-US" dirty="0"/>
                  <a:t>on money demand is not strong enough to meet the increase in money </a:t>
                </a:r>
                <a:r>
                  <a:rPr lang="en-US" dirty="0" smtClean="0"/>
                  <a:t>supply </a:t>
                </a:r>
              </a:p>
              <a:p>
                <a:pPr lvl="1"/>
                <a:r>
                  <a:rPr lang="en-US" dirty="0" smtClean="0"/>
                  <a:t>The </a:t>
                </a:r>
                <a:r>
                  <a:rPr lang="en-US" dirty="0"/>
                  <a:t>interest rate should </a:t>
                </a:r>
                <a:r>
                  <a:rPr lang="en-US" dirty="0" smtClean="0"/>
                  <a:t>decrease </a:t>
                </a:r>
                <a:r>
                  <a:rPr lang="en-US" dirty="0"/>
                  <a:t>to further increase money </a:t>
                </a:r>
                <a:r>
                  <a:rPr lang="en-US" dirty="0" smtClean="0"/>
                  <a:t>demand</a:t>
                </a:r>
              </a:p>
              <a:p>
                <a:pPr lvl="1"/>
                <a:r>
                  <a:rPr lang="en-US" dirty="0" smtClean="0"/>
                  <a:t>IP condition: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𝑡</m:t>
                        </m:r>
                      </m:sub>
                    </m:sSub>
                    <m:r>
                      <a:rPr lang="fr-FR" b="0" i="1" smtClean="0">
                        <a:latin typeface="Cambria Math" panose="02040503050406030204" pitchFamily="18" charset="0"/>
                      </a:rPr>
                      <m:t>&lt;</m:t>
                    </m:r>
                    <m:sSubSup>
                      <m:sSubSupPr>
                        <m:ctrlPr>
                          <a:rPr lang="en-US" i="1">
                            <a:latin typeface="Cambria Math" panose="02040503050406030204" pitchFamily="18" charset="0"/>
                          </a:rPr>
                        </m:ctrlPr>
                      </m:sSubSupPr>
                      <m:e>
                        <m:r>
                          <a:rPr lang="en-US" i="1">
                            <a:latin typeface="Cambria Math" panose="02040503050406030204" pitchFamily="18" charset="0"/>
                          </a:rPr>
                          <m:t>𝑖</m:t>
                        </m:r>
                      </m:e>
                      <m:sub>
                        <m:r>
                          <a:rPr lang="en-US" i="1">
                            <a:latin typeface="Cambria Math" panose="02040503050406030204" pitchFamily="18" charset="0"/>
                          </a:rPr>
                          <m:t>𝑡</m:t>
                        </m:r>
                      </m:sub>
                      <m:sup>
                        <m:r>
                          <a:rPr lang="en-US" i="1">
                            <a:latin typeface="Cambria Math" panose="02040503050406030204" pitchFamily="18" charset="0"/>
                          </a:rPr>
                          <m:t>∗</m:t>
                        </m:r>
                      </m:sup>
                    </m:sSubSup>
                    <m:r>
                      <a:rPr lang="fr-FR" b="0" i="1">
                        <a:latin typeface="Cambria Math" panose="02040503050406030204" pitchFamily="18" charset="0"/>
                      </a:rPr>
                      <m:t> </m:t>
                    </m:r>
                    <m:r>
                      <a:rPr lang="fr-FR" b="0" i="1" smtClean="0">
                        <a:latin typeface="Cambria Math" panose="02040503050406030204" pitchFamily="18" charset="0"/>
                        <a:ea typeface="Cambria Math" panose="02040503050406030204" pitchFamily="18" charset="0"/>
                      </a:rPr>
                      <m:t>⇔</m:t>
                    </m:r>
                  </m:oMath>
                </a14:m>
                <a:r>
                  <a:rPr lang="en-US" dirty="0" smtClean="0"/>
                  <a:t>  </a:t>
                </a:r>
                <a14:m>
                  <m:oMath xmlns:m="http://schemas.openxmlformats.org/officeDocument/2006/math">
                    <m:r>
                      <a:rPr lang="en-US" i="1">
                        <a:latin typeface="Cambria Math" panose="02040503050406030204" pitchFamily="18" charset="0"/>
                      </a:rPr>
                      <m:t>𝐸</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r>
                              <a:rPr lang="en-US" i="1">
                                <a:latin typeface="Cambria Math" panose="02040503050406030204" pitchFamily="18" charset="0"/>
                              </a:rPr>
                              <m:t>+1</m:t>
                            </m:r>
                          </m:sub>
                        </m:sSub>
                      </m:e>
                    </m:d>
                    <m:r>
                      <a:rPr lang="fr-FR" b="0" i="1" smtClean="0">
                        <a:latin typeface="Cambria Math" panose="02040503050406030204" pitchFamily="18" charset="0"/>
                      </a:rPr>
                      <m:t>&lt;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sub>
                    </m:sSub>
                  </m:oMath>
                </a14:m>
                <a:endParaRPr lang="en-US" dirty="0" smtClean="0"/>
              </a:p>
              <a:p>
                <a:pPr lvl="1">
                  <a:buFont typeface="Symbol" panose="05050102010706020507" pitchFamily="18" charset="2"/>
                  <a:buChar char="Þ"/>
                </a:pPr>
                <a:r>
                  <a:rPr lang="en-US" dirty="0" smtClean="0"/>
                  <a:t> the </a:t>
                </a:r>
                <a:r>
                  <a:rPr lang="en-US" dirty="0"/>
                  <a:t>initial exchange rate depreciation should be sufficiently high for it to appreciate </a:t>
                </a:r>
                <a:r>
                  <a:rPr lang="en-US" dirty="0" smtClean="0"/>
                  <a:t>on </a:t>
                </a:r>
                <a:r>
                  <a:rPr lang="en-US" dirty="0"/>
                  <a:t>the equilibrium path to the new </a:t>
                </a:r>
                <a:r>
                  <a:rPr lang="en-US" dirty="0" smtClean="0"/>
                  <a:t>steady-state.</a:t>
                </a:r>
              </a:p>
              <a:p>
                <a:pPr marL="365760" lvl="1" indent="0">
                  <a:buNone/>
                </a:pPr>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r="-217"/>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67</a:t>
            </a:fld>
            <a:endParaRPr lang="pt-BR"/>
          </a:p>
        </p:txBody>
      </p:sp>
      <p:sp>
        <p:nvSpPr>
          <p:cNvPr id="4" name="Titre 3"/>
          <p:cNvSpPr>
            <a:spLocks noGrp="1"/>
          </p:cNvSpPr>
          <p:nvPr>
            <p:ph type="title"/>
          </p:nvPr>
        </p:nvSpPr>
        <p:spPr/>
        <p:txBody>
          <a:bodyPr/>
          <a:lstStyle/>
          <a:p>
            <a:r>
              <a:rPr lang="fr-FR" dirty="0"/>
              <a:t>Exchange Rate </a:t>
            </a:r>
            <a:r>
              <a:rPr lang="fr-FR" dirty="0" err="1"/>
              <a:t>Overshooting</a:t>
            </a:r>
            <a:endParaRPr lang="en-US" dirty="0"/>
          </a:p>
        </p:txBody>
      </p:sp>
    </p:spTree>
    <p:extLst>
      <p:ext uri="{BB962C8B-B14F-4D97-AF65-F5344CB8AC3E}">
        <p14:creationId xmlns:p14="http://schemas.microsoft.com/office/powerpoint/2010/main" val="17294645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en-US" dirty="0"/>
          </a:p>
          <a:p>
            <a:r>
              <a:rPr lang="en-US" dirty="0"/>
              <a:t>In the </a:t>
            </a:r>
            <a:r>
              <a:rPr lang="en-US" dirty="0" err="1"/>
              <a:t>Mundell</a:t>
            </a:r>
            <a:r>
              <a:rPr lang="en-US" dirty="0"/>
              <a:t>-Fleming model, where prices are fixed, monetary expansion in a fixed exchange regime leads to the expansion of output and exchange depreciation. </a:t>
            </a:r>
            <a:endParaRPr lang="en-US" dirty="0" smtClean="0"/>
          </a:p>
          <a:p>
            <a:endParaRPr lang="en-US" dirty="0"/>
          </a:p>
          <a:p>
            <a:r>
              <a:rPr lang="en-US" dirty="0" smtClean="0"/>
              <a:t>With </a:t>
            </a:r>
            <a:r>
              <a:rPr lang="en-US" dirty="0"/>
              <a:t>the dynamics introduced by </a:t>
            </a:r>
            <a:r>
              <a:rPr lang="en-US" dirty="0" err="1"/>
              <a:t>Dornbusch</a:t>
            </a:r>
            <a:r>
              <a:rPr lang="en-US" dirty="0"/>
              <a:t>, we learned that the output, after the initial expansion, returns to its full employment rate at the pace that prices adjust and the economy attains its steady-state. </a:t>
            </a:r>
            <a:endParaRPr lang="en-US" dirty="0" smtClean="0"/>
          </a:p>
          <a:p>
            <a:endParaRPr lang="en-US" dirty="0"/>
          </a:p>
          <a:p>
            <a:r>
              <a:rPr lang="en-US" dirty="0" smtClean="0"/>
              <a:t>Therefore</a:t>
            </a:r>
            <a:r>
              <a:rPr lang="en-US" dirty="0"/>
              <a:t>, </a:t>
            </a:r>
            <a:r>
              <a:rPr lang="en-US" b="1" dirty="0"/>
              <a:t>monetary expansion increased output, but only temporarily</a:t>
            </a:r>
            <a:r>
              <a:rPr lang="en-US" dirty="0"/>
              <a:t>.</a:t>
            </a:r>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68</a:t>
            </a:fld>
            <a:endParaRPr lang="pt-BR"/>
          </a:p>
        </p:txBody>
      </p:sp>
      <p:sp>
        <p:nvSpPr>
          <p:cNvPr id="4" name="Titre 3"/>
          <p:cNvSpPr>
            <a:spLocks noGrp="1"/>
          </p:cNvSpPr>
          <p:nvPr>
            <p:ph type="title"/>
          </p:nvPr>
        </p:nvSpPr>
        <p:spPr/>
        <p:txBody>
          <a:bodyPr/>
          <a:lstStyle/>
          <a:p>
            <a:r>
              <a:rPr lang="fr-FR" dirty="0" err="1" smtClean="0"/>
              <a:t>Mundell</a:t>
            </a:r>
            <a:r>
              <a:rPr lang="fr-FR" dirty="0" smtClean="0"/>
              <a:t>-Fleming vs. Dornbusch</a:t>
            </a:r>
            <a:endParaRPr lang="en-US" dirty="0"/>
          </a:p>
        </p:txBody>
      </p:sp>
    </p:spTree>
    <p:extLst>
      <p:ext uri="{BB962C8B-B14F-4D97-AF65-F5344CB8AC3E}">
        <p14:creationId xmlns:p14="http://schemas.microsoft.com/office/powerpoint/2010/main" val="26414272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en-US" smtClean="0"/>
          </a:p>
          <a:p>
            <a:r>
              <a:rPr lang="en-US" smtClean="0"/>
              <a:t>Rigid </a:t>
            </a:r>
            <a:r>
              <a:rPr lang="en-US" dirty="0"/>
              <a:t>Prices: The </a:t>
            </a:r>
            <a:r>
              <a:rPr lang="en-US" dirty="0" err="1"/>
              <a:t>MundellFleming</a:t>
            </a:r>
            <a:r>
              <a:rPr lang="en-US" dirty="0"/>
              <a:t> </a:t>
            </a:r>
            <a:r>
              <a:rPr lang="en-US" dirty="0" smtClean="0"/>
              <a:t>Model</a:t>
            </a:r>
          </a:p>
          <a:p>
            <a:endParaRPr lang="en-US" dirty="0" smtClean="0"/>
          </a:p>
          <a:p>
            <a:r>
              <a:rPr lang="en-US" dirty="0" smtClean="0"/>
              <a:t>Sticky </a:t>
            </a:r>
            <a:r>
              <a:rPr lang="en-US" dirty="0"/>
              <a:t>Prices: The </a:t>
            </a:r>
            <a:r>
              <a:rPr lang="en-US" dirty="0" smtClean="0"/>
              <a:t>Mundell-Fleming-</a:t>
            </a:r>
            <a:r>
              <a:rPr lang="en-US" dirty="0" err="1" smtClean="0"/>
              <a:t>Dornbusch</a:t>
            </a:r>
            <a:r>
              <a:rPr lang="en-US" dirty="0" smtClean="0"/>
              <a:t> Model</a:t>
            </a:r>
          </a:p>
          <a:p>
            <a:endParaRPr lang="en-US" dirty="0" smtClean="0"/>
          </a:p>
          <a:p>
            <a:r>
              <a:rPr lang="en-US" dirty="0" smtClean="0">
                <a:solidFill>
                  <a:schemeClr val="accent2">
                    <a:lumMod val="75000"/>
                  </a:schemeClr>
                </a:solidFill>
              </a:rPr>
              <a:t>Monetary </a:t>
            </a:r>
            <a:r>
              <a:rPr lang="en-US" dirty="0">
                <a:solidFill>
                  <a:schemeClr val="accent2">
                    <a:lumMod val="75000"/>
                  </a:schemeClr>
                </a:solidFill>
              </a:rPr>
              <a:t>Models with Price Rigidity: Their Uses and </a:t>
            </a:r>
            <a:r>
              <a:rPr lang="en-US" dirty="0" smtClean="0">
                <a:solidFill>
                  <a:schemeClr val="accent2">
                    <a:lumMod val="75000"/>
                  </a:schemeClr>
                </a:solidFill>
              </a:rPr>
              <a:t>Limitations</a:t>
            </a:r>
            <a:endParaRPr lang="en-US" dirty="0">
              <a:solidFill>
                <a:schemeClr val="accent2">
                  <a:lumMod val="75000"/>
                </a:schemeClr>
              </a:solidFill>
            </a:endParaRPr>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69</a:t>
            </a:fld>
            <a:endParaRPr lang="pt-BR"/>
          </a:p>
        </p:txBody>
      </p:sp>
      <p:sp>
        <p:nvSpPr>
          <p:cNvPr id="4" name="Titre 3"/>
          <p:cNvSpPr>
            <a:spLocks noGrp="1"/>
          </p:cNvSpPr>
          <p:nvPr>
            <p:ph type="title"/>
          </p:nvPr>
        </p:nvSpPr>
        <p:spPr/>
        <p:txBody>
          <a:bodyPr/>
          <a:lstStyle/>
          <a:p>
            <a:r>
              <a:rPr lang="fr-FR" dirty="0" smtClean="0"/>
              <a:t>Plan</a:t>
            </a:r>
            <a:endParaRPr lang="en-US" dirty="0"/>
          </a:p>
        </p:txBody>
      </p:sp>
    </p:spTree>
    <p:extLst>
      <p:ext uri="{BB962C8B-B14F-4D97-AF65-F5344CB8AC3E}">
        <p14:creationId xmlns:p14="http://schemas.microsoft.com/office/powerpoint/2010/main" val="2708126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en-US" dirty="0" smtClean="0"/>
              <a:t>Developed </a:t>
            </a:r>
            <a:r>
              <a:rPr lang="en-US" dirty="0"/>
              <a:t>at the beginning of the 1960s by Robert </a:t>
            </a:r>
            <a:r>
              <a:rPr lang="en-US" dirty="0" err="1"/>
              <a:t>Mundell</a:t>
            </a:r>
            <a:r>
              <a:rPr lang="en-US" dirty="0"/>
              <a:t> </a:t>
            </a:r>
            <a:r>
              <a:rPr lang="en-US" dirty="0" smtClean="0"/>
              <a:t>and Marcus </a:t>
            </a:r>
            <a:r>
              <a:rPr lang="en-US" dirty="0"/>
              <a:t>Fleming</a:t>
            </a:r>
            <a:r>
              <a:rPr lang="en-US" dirty="0" smtClean="0"/>
              <a:t>, this model is </a:t>
            </a:r>
            <a:r>
              <a:rPr lang="en-US" dirty="0"/>
              <a:t>also known as the IS-LM-BP </a:t>
            </a:r>
            <a:r>
              <a:rPr lang="en-US" dirty="0" smtClean="0"/>
              <a:t>model</a:t>
            </a:r>
          </a:p>
          <a:p>
            <a:pPr lvl="1"/>
            <a:r>
              <a:rPr lang="en-US" dirty="0" smtClean="0"/>
              <a:t>It adds </a:t>
            </a:r>
            <a:r>
              <a:rPr lang="en-US" dirty="0"/>
              <a:t>the external sector, represented by the balance of payments (BP), to the </a:t>
            </a:r>
            <a:r>
              <a:rPr lang="en-US" dirty="0" smtClean="0"/>
              <a:t>equilibrium equation in </a:t>
            </a:r>
            <a:r>
              <a:rPr lang="en-US" dirty="0"/>
              <a:t>the goods and money </a:t>
            </a:r>
            <a:r>
              <a:rPr lang="en-US" dirty="0" smtClean="0"/>
              <a:t>markets – the IS </a:t>
            </a:r>
            <a:r>
              <a:rPr lang="en-US" dirty="0"/>
              <a:t>and LM functions, respectively, in Keynesian models</a:t>
            </a:r>
            <a:r>
              <a:rPr lang="en-US" dirty="0" smtClean="0"/>
              <a:t>.</a:t>
            </a:r>
          </a:p>
          <a:p>
            <a:endParaRPr lang="en-US" dirty="0" smtClean="0"/>
          </a:p>
          <a:p>
            <a:r>
              <a:rPr lang="en-US" dirty="0" smtClean="0"/>
              <a:t>As </a:t>
            </a:r>
            <a:r>
              <a:rPr lang="en-US" dirty="0"/>
              <a:t>prices are </a:t>
            </a:r>
            <a:r>
              <a:rPr lang="en-US" dirty="0" smtClean="0"/>
              <a:t>taken as </a:t>
            </a:r>
            <a:r>
              <a:rPr lang="en-US" dirty="0"/>
              <a:t>being totally rigid, all </a:t>
            </a:r>
            <a:r>
              <a:rPr lang="en-US" dirty="0" smtClean="0"/>
              <a:t>changes in </a:t>
            </a:r>
            <a:r>
              <a:rPr lang="en-US" dirty="0"/>
              <a:t>the nominal exchange rate are translated into </a:t>
            </a:r>
            <a:r>
              <a:rPr lang="en-US" dirty="0" smtClean="0"/>
              <a:t>RER variations. </a:t>
            </a:r>
          </a:p>
          <a:p>
            <a:endParaRPr lang="en-US" dirty="0"/>
          </a:p>
          <a:p>
            <a:r>
              <a:rPr lang="en-US" dirty="0" smtClean="0"/>
              <a:t>The RER variations</a:t>
            </a:r>
            <a:r>
              <a:rPr lang="en-US" dirty="0"/>
              <a:t>, in turn, impact the aggregate </a:t>
            </a:r>
            <a:r>
              <a:rPr lang="en-US" dirty="0" smtClean="0"/>
              <a:t>output of </a:t>
            </a:r>
            <a:r>
              <a:rPr lang="en-US" dirty="0"/>
              <a:t>the </a:t>
            </a:r>
            <a:r>
              <a:rPr lang="en-US" dirty="0" smtClean="0"/>
              <a:t>economy. </a:t>
            </a:r>
            <a:endParaRPr lang="en-US" dirty="0"/>
          </a:p>
          <a:p>
            <a:endParaRPr lang="en-US" dirty="0" smtClean="0"/>
          </a:p>
          <a:p>
            <a:r>
              <a:rPr lang="en-US" dirty="0" smtClean="0"/>
              <a:t>Focus: the </a:t>
            </a:r>
            <a:r>
              <a:rPr lang="en-US" dirty="0"/>
              <a:t>impact of monetary and fiscal policies </a:t>
            </a:r>
            <a:r>
              <a:rPr lang="en-US" dirty="0" smtClean="0"/>
              <a:t>under different </a:t>
            </a:r>
            <a:r>
              <a:rPr lang="en-US" dirty="0"/>
              <a:t>exchange rate regimes</a:t>
            </a:r>
            <a:r>
              <a:rPr lang="en-US" dirty="0" smtClean="0"/>
              <a:t>.</a:t>
            </a:r>
            <a:r>
              <a:rPr lang="en-US" dirty="0"/>
              <a:t>	</a:t>
            </a:r>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7</a:t>
            </a:fld>
            <a:endParaRPr lang="pt-BR"/>
          </a:p>
        </p:txBody>
      </p:sp>
      <p:sp>
        <p:nvSpPr>
          <p:cNvPr id="4" name="Titre 3"/>
          <p:cNvSpPr>
            <a:spLocks noGrp="1"/>
          </p:cNvSpPr>
          <p:nvPr>
            <p:ph type="title"/>
          </p:nvPr>
        </p:nvSpPr>
        <p:spPr/>
        <p:txBody>
          <a:bodyPr/>
          <a:lstStyle/>
          <a:p>
            <a:r>
              <a:rPr lang="en-US" dirty="0"/>
              <a:t>Rigid Prices: </a:t>
            </a:r>
            <a:r>
              <a:rPr lang="en-US" dirty="0" smtClean="0"/>
              <a:t/>
            </a:r>
            <a:br>
              <a:rPr lang="en-US" dirty="0" smtClean="0"/>
            </a:br>
            <a:r>
              <a:rPr lang="en-US" dirty="0" smtClean="0"/>
              <a:t>The </a:t>
            </a:r>
            <a:r>
              <a:rPr lang="en-US" dirty="0" err="1"/>
              <a:t>Mundell</a:t>
            </a:r>
            <a:r>
              <a:rPr lang="en-US" dirty="0"/>
              <a:t>-Fleming Model </a:t>
            </a:r>
          </a:p>
        </p:txBody>
      </p:sp>
    </p:spTree>
    <p:extLst>
      <p:ext uri="{BB962C8B-B14F-4D97-AF65-F5344CB8AC3E}">
        <p14:creationId xmlns:p14="http://schemas.microsoft.com/office/powerpoint/2010/main" val="33414009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a:t>The rigid price monetary models allow the investigation of the real effect of monetary policy. </a:t>
            </a:r>
            <a:endParaRPr lang="en-US" dirty="0" smtClean="0"/>
          </a:p>
          <a:p>
            <a:endParaRPr lang="en-US" dirty="0"/>
          </a:p>
          <a:p>
            <a:r>
              <a:rPr lang="en-US" dirty="0" smtClean="0"/>
              <a:t>In </a:t>
            </a:r>
            <a:r>
              <a:rPr lang="en-US" dirty="0"/>
              <a:t>these </a:t>
            </a:r>
            <a:r>
              <a:rPr lang="en-US" dirty="0" smtClean="0"/>
              <a:t>models</a:t>
            </a:r>
            <a:r>
              <a:rPr lang="en-US" dirty="0"/>
              <a:t>, the nominal exchange rate adjusts automatically to shocks, while price adjustments are gradual. </a:t>
            </a:r>
            <a:endParaRPr lang="en-US" dirty="0" smtClean="0"/>
          </a:p>
          <a:p>
            <a:endParaRPr lang="en-US" dirty="0"/>
          </a:p>
          <a:p>
            <a:r>
              <a:rPr lang="en-US" dirty="0" smtClean="0"/>
              <a:t>It </a:t>
            </a:r>
            <a:r>
              <a:rPr lang="en-US" dirty="0"/>
              <a:t>is easy to see that the nominal exchange seems to be indeed more flexible that the prices of goods: we read in the paper that the exchange rate is different from day to day, while prices at the supermarket tend to not change much from one week to the next, when the inflation rate is not high.</a:t>
            </a:r>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70</a:t>
            </a:fld>
            <a:endParaRPr lang="pt-BR"/>
          </a:p>
        </p:txBody>
      </p:sp>
      <p:sp>
        <p:nvSpPr>
          <p:cNvPr id="4" name="Titre 3"/>
          <p:cNvSpPr>
            <a:spLocks noGrp="1"/>
          </p:cNvSpPr>
          <p:nvPr>
            <p:ph type="title"/>
          </p:nvPr>
        </p:nvSpPr>
        <p:spPr/>
        <p:txBody>
          <a:bodyPr/>
          <a:lstStyle/>
          <a:p>
            <a:r>
              <a:rPr lang="en-US" dirty="0"/>
              <a:t>Monetary Models with Price Rigidity: Their Uses and </a:t>
            </a:r>
            <a:r>
              <a:rPr lang="en-US" dirty="0" smtClean="0"/>
              <a:t>Limitations</a:t>
            </a:r>
            <a:endParaRPr lang="en-US" dirty="0"/>
          </a:p>
        </p:txBody>
      </p:sp>
    </p:spTree>
    <p:extLst>
      <p:ext uri="{BB962C8B-B14F-4D97-AF65-F5344CB8AC3E}">
        <p14:creationId xmlns:p14="http://schemas.microsoft.com/office/powerpoint/2010/main" val="30741906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20000"/>
          </a:bodyPr>
          <a:lstStyle/>
          <a:p>
            <a:r>
              <a:rPr lang="en-US" dirty="0" smtClean="0"/>
              <a:t>These </a:t>
            </a:r>
            <a:r>
              <a:rPr lang="en-US" dirty="0"/>
              <a:t>monetary models with rigid prices are built with heroic simplifying assumptions not found in current economic models, which tend to be much more sophisticated. </a:t>
            </a:r>
            <a:endParaRPr lang="en-US" dirty="0" smtClean="0"/>
          </a:p>
          <a:p>
            <a:endParaRPr lang="en-US" dirty="0"/>
          </a:p>
          <a:p>
            <a:r>
              <a:rPr lang="en-US" dirty="0" smtClean="0"/>
              <a:t>Yet</a:t>
            </a:r>
            <a:r>
              <a:rPr lang="en-US" dirty="0"/>
              <a:t>, every economist learns them, not as a curiosity of history of economic thought, but by the fact that they offer a very good intuition to analyze the effects of government policies in the short run under different exchange regimes, that is, before prices react to the changes in policy.</a:t>
            </a:r>
          </a:p>
          <a:p>
            <a:endParaRPr lang="en-US" dirty="0" smtClean="0"/>
          </a:p>
          <a:p>
            <a:r>
              <a:rPr lang="en-US" dirty="0" smtClean="0"/>
              <a:t>Main criticism: these </a:t>
            </a:r>
            <a:r>
              <a:rPr lang="en-US" dirty="0"/>
              <a:t>models are not based on </a:t>
            </a:r>
            <a:r>
              <a:rPr lang="en-US" dirty="0" err="1"/>
              <a:t>microfoundations</a:t>
            </a:r>
            <a:r>
              <a:rPr lang="en-US" dirty="0"/>
              <a:t>, where the relations between the economic variables are derived based on the behavior of individuals, be they consumers, businesses or government, that make decisions in such a way as to maximize their objective function, subject to budget or technological constraints, as be the case, and taking into account the information that is available to them.</a:t>
            </a:r>
          </a:p>
          <a:p>
            <a:pPr marL="45720" indent="0">
              <a:buNone/>
            </a:pPr>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71</a:t>
            </a:fld>
            <a:endParaRPr lang="pt-BR"/>
          </a:p>
        </p:txBody>
      </p:sp>
      <p:sp>
        <p:nvSpPr>
          <p:cNvPr id="4" name="Titre 3"/>
          <p:cNvSpPr>
            <a:spLocks noGrp="1"/>
          </p:cNvSpPr>
          <p:nvPr>
            <p:ph type="title"/>
          </p:nvPr>
        </p:nvSpPr>
        <p:spPr/>
        <p:txBody>
          <a:bodyPr/>
          <a:lstStyle/>
          <a:p>
            <a:r>
              <a:rPr lang="en-US" dirty="0"/>
              <a:t>Monetary Models with Price </a:t>
            </a:r>
            <a:r>
              <a:rPr lang="en-US" dirty="0" smtClean="0"/>
              <a:t>Rigidity: No </a:t>
            </a:r>
            <a:r>
              <a:rPr lang="en-US" dirty="0" err="1" smtClean="0"/>
              <a:t>Microfoundations</a:t>
            </a:r>
            <a:endParaRPr lang="en-US" dirty="0"/>
          </a:p>
        </p:txBody>
      </p:sp>
    </p:spTree>
    <p:extLst>
      <p:ext uri="{BB962C8B-B14F-4D97-AF65-F5344CB8AC3E}">
        <p14:creationId xmlns:p14="http://schemas.microsoft.com/office/powerpoint/2010/main" val="180645690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smtClean="0"/>
              <a:t>Also, </a:t>
            </a:r>
            <a:r>
              <a:rPr lang="en-US" dirty="0"/>
              <a:t>the models in this chapter do not incorporate the intertemporal consequences of public policy. </a:t>
            </a:r>
            <a:endParaRPr lang="en-US" dirty="0" smtClean="0"/>
          </a:p>
          <a:p>
            <a:pPr lvl="1"/>
            <a:endParaRPr lang="en-US" dirty="0" smtClean="0"/>
          </a:p>
          <a:p>
            <a:pPr lvl="1"/>
            <a:r>
              <a:rPr lang="en-US" dirty="0" smtClean="0"/>
              <a:t>The increase </a:t>
            </a:r>
            <a:r>
              <a:rPr lang="en-US" dirty="0"/>
              <a:t>in public </a:t>
            </a:r>
            <a:r>
              <a:rPr lang="en-US" dirty="0" smtClean="0"/>
              <a:t>spending in the </a:t>
            </a:r>
            <a:r>
              <a:rPr lang="en-US" dirty="0" err="1" smtClean="0"/>
              <a:t>Mundell</a:t>
            </a:r>
            <a:r>
              <a:rPr lang="en-US" dirty="0" smtClean="0"/>
              <a:t>-Fleming model, for instance, raises the public </a:t>
            </a:r>
            <a:r>
              <a:rPr lang="en-US" dirty="0"/>
              <a:t>deficit, which should have an impact on future public </a:t>
            </a:r>
            <a:r>
              <a:rPr lang="en-US" dirty="0" smtClean="0"/>
              <a:t>finances.</a:t>
            </a:r>
          </a:p>
          <a:p>
            <a:pPr lvl="1"/>
            <a:r>
              <a:rPr lang="en-US" dirty="0"/>
              <a:t>Private agents could, for example, decide to save more </a:t>
            </a:r>
            <a:r>
              <a:rPr lang="en-US" dirty="0" smtClean="0"/>
              <a:t>to prepare to </a:t>
            </a:r>
            <a:r>
              <a:rPr lang="en-US" dirty="0"/>
              <a:t>higher taxes in the future when the budget needs to be </a:t>
            </a:r>
            <a:r>
              <a:rPr lang="en-US" dirty="0" smtClean="0"/>
              <a:t>rebalanced</a:t>
            </a:r>
            <a:r>
              <a:rPr lang="en-US" dirty="0"/>
              <a:t>.</a:t>
            </a:r>
            <a:endParaRPr lang="en-US" dirty="0" smtClean="0"/>
          </a:p>
          <a:p>
            <a:pPr lvl="1"/>
            <a:r>
              <a:rPr lang="en-US" dirty="0"/>
              <a:t>However, these considerations are not incorporated into the model. </a:t>
            </a:r>
            <a:endParaRPr lang="en-US" dirty="0" smtClean="0"/>
          </a:p>
          <a:p>
            <a:pPr lvl="1">
              <a:buFont typeface="Wingdings" panose="05000000000000000000" pitchFamily="2" charset="2"/>
              <a:buChar char="Ø"/>
            </a:pPr>
            <a:r>
              <a:rPr lang="en-US" dirty="0" smtClean="0"/>
              <a:t>The </a:t>
            </a:r>
            <a:r>
              <a:rPr lang="en-US" dirty="0"/>
              <a:t>increase in public spending translates into an increase in aggregate consumption, with no impact on private </a:t>
            </a:r>
            <a:r>
              <a:rPr lang="en-US" dirty="0" smtClean="0"/>
              <a:t>consumption. </a:t>
            </a:r>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72</a:t>
            </a:fld>
            <a:endParaRPr lang="pt-BR"/>
          </a:p>
        </p:txBody>
      </p:sp>
      <p:sp>
        <p:nvSpPr>
          <p:cNvPr id="4" name="Titre 3"/>
          <p:cNvSpPr>
            <a:spLocks noGrp="1"/>
          </p:cNvSpPr>
          <p:nvPr>
            <p:ph type="title"/>
          </p:nvPr>
        </p:nvSpPr>
        <p:spPr/>
        <p:txBody>
          <a:bodyPr/>
          <a:lstStyle/>
          <a:p>
            <a:r>
              <a:rPr lang="en-US" sz="2800" dirty="0"/>
              <a:t>Monetary Models with Price Rigidity: </a:t>
            </a:r>
            <a:r>
              <a:rPr lang="en-US" sz="2800" dirty="0" smtClean="0"/>
              <a:t>Intertemporal considerations</a:t>
            </a:r>
            <a:endParaRPr lang="en-US" dirty="0"/>
          </a:p>
        </p:txBody>
      </p:sp>
    </p:spTree>
    <p:extLst>
      <p:ext uri="{BB962C8B-B14F-4D97-AF65-F5344CB8AC3E}">
        <p14:creationId xmlns:p14="http://schemas.microsoft.com/office/powerpoint/2010/main" val="199323281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r>
              <a:rPr lang="en-US" dirty="0"/>
              <a:t>The intertemporal budget constraint for the country is also not taken into consideration. </a:t>
            </a:r>
            <a:endParaRPr lang="en-US" dirty="0" smtClean="0"/>
          </a:p>
          <a:p>
            <a:endParaRPr lang="en-US" dirty="0" smtClean="0"/>
          </a:p>
          <a:p>
            <a:r>
              <a:rPr lang="en-US" dirty="0" smtClean="0"/>
              <a:t>In </a:t>
            </a:r>
            <a:r>
              <a:rPr lang="en-US" dirty="0"/>
              <a:t>the short-run dynamics of the </a:t>
            </a:r>
            <a:r>
              <a:rPr lang="en-US" dirty="0" err="1"/>
              <a:t>Mundell</a:t>
            </a:r>
            <a:r>
              <a:rPr lang="en-US" dirty="0"/>
              <a:t>-Fleming-</a:t>
            </a:r>
            <a:r>
              <a:rPr lang="en-US" dirty="0" err="1"/>
              <a:t>Dornbusch</a:t>
            </a:r>
            <a:r>
              <a:rPr lang="en-US" dirty="0"/>
              <a:t> model, the </a:t>
            </a:r>
            <a:r>
              <a:rPr lang="en-US" dirty="0" smtClean="0"/>
              <a:t>RER differs </a:t>
            </a:r>
            <a:r>
              <a:rPr lang="en-US" dirty="0"/>
              <a:t>from its equilibrium </a:t>
            </a:r>
            <a:r>
              <a:rPr lang="en-US" dirty="0" smtClean="0"/>
              <a:t>level =&gt; the CA balance </a:t>
            </a:r>
            <a:r>
              <a:rPr lang="en-US" dirty="0"/>
              <a:t>differs from its optimum level over the transition period. </a:t>
            </a:r>
            <a:endParaRPr lang="en-US" dirty="0" smtClean="0"/>
          </a:p>
          <a:p>
            <a:pPr lvl="1"/>
            <a:r>
              <a:rPr lang="en-US" dirty="0" smtClean="0"/>
              <a:t>A </a:t>
            </a:r>
            <a:r>
              <a:rPr lang="en-US" dirty="0"/>
              <a:t>revision would be then be expected of the optimum </a:t>
            </a:r>
            <a:r>
              <a:rPr lang="en-US" dirty="0" smtClean="0"/>
              <a:t>CA path </a:t>
            </a:r>
            <a:r>
              <a:rPr lang="en-US" dirty="0"/>
              <a:t>for the future, which should be reflected in the equilibrium </a:t>
            </a:r>
            <a:r>
              <a:rPr lang="en-US" dirty="0" smtClean="0"/>
              <a:t>RER level</a:t>
            </a:r>
            <a:r>
              <a:rPr lang="en-US" dirty="0"/>
              <a:t>. </a:t>
            </a:r>
            <a:endParaRPr lang="en-US" dirty="0" smtClean="0"/>
          </a:p>
          <a:p>
            <a:endParaRPr lang="en-US" dirty="0" smtClean="0"/>
          </a:p>
          <a:p>
            <a:r>
              <a:rPr lang="en-US" dirty="0" smtClean="0"/>
              <a:t>If</a:t>
            </a:r>
            <a:r>
              <a:rPr lang="en-US" dirty="0"/>
              <a:t>, for example, a country accumulates credit with the rest of the world along the transition, its wealth increases. The increase in wealth should impact the decision to consume and save. The model does not capture this wealth effect</a:t>
            </a:r>
            <a:r>
              <a:rPr lang="en-US" dirty="0" smtClean="0"/>
              <a:t>.</a:t>
            </a:r>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73</a:t>
            </a:fld>
            <a:endParaRPr lang="pt-BR"/>
          </a:p>
        </p:txBody>
      </p:sp>
      <p:sp>
        <p:nvSpPr>
          <p:cNvPr id="4" name="Titre 3"/>
          <p:cNvSpPr>
            <a:spLocks noGrp="1"/>
          </p:cNvSpPr>
          <p:nvPr>
            <p:ph type="title"/>
          </p:nvPr>
        </p:nvSpPr>
        <p:spPr/>
        <p:txBody>
          <a:bodyPr/>
          <a:lstStyle/>
          <a:p>
            <a:r>
              <a:rPr lang="en-US" sz="2800" dirty="0"/>
              <a:t>Monetary Models with Price Rigidity: intertemporal budget constraint</a:t>
            </a:r>
          </a:p>
        </p:txBody>
      </p:sp>
    </p:spTree>
    <p:extLst>
      <p:ext uri="{BB962C8B-B14F-4D97-AF65-F5344CB8AC3E}">
        <p14:creationId xmlns:p14="http://schemas.microsoft.com/office/powerpoint/2010/main" val="48330444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85000" lnSpcReduction="10000"/>
          </a:bodyPr>
          <a:lstStyle/>
          <a:p>
            <a:r>
              <a:rPr lang="en-US" dirty="0" smtClean="0"/>
              <a:t>The </a:t>
            </a:r>
            <a:r>
              <a:rPr lang="en-US" dirty="0"/>
              <a:t>results of the </a:t>
            </a:r>
            <a:r>
              <a:rPr lang="en-US" dirty="0" err="1"/>
              <a:t>Obstfeld</a:t>
            </a:r>
            <a:r>
              <a:rPr lang="en-US" dirty="0"/>
              <a:t> and </a:t>
            </a:r>
            <a:r>
              <a:rPr lang="en-US" dirty="0" err="1"/>
              <a:t>Rogoff</a:t>
            </a:r>
            <a:r>
              <a:rPr lang="en-US" dirty="0"/>
              <a:t> (1995) model show the importance of taking into account intertemporal effects. </a:t>
            </a:r>
            <a:endParaRPr lang="en-US" dirty="0" smtClean="0"/>
          </a:p>
          <a:p>
            <a:endParaRPr lang="en-US" dirty="0"/>
          </a:p>
          <a:p>
            <a:r>
              <a:rPr lang="en-US" dirty="0" smtClean="0"/>
              <a:t>They show that the </a:t>
            </a:r>
            <a:r>
              <a:rPr lang="en-US" dirty="0"/>
              <a:t>income effect causes monetary expansion to have a permanent impact on output, while, in the </a:t>
            </a:r>
            <a:r>
              <a:rPr lang="en-US" dirty="0" err="1"/>
              <a:t>Mundell</a:t>
            </a:r>
            <a:r>
              <a:rPr lang="en-US" dirty="0"/>
              <a:t>-Fleming-</a:t>
            </a:r>
            <a:r>
              <a:rPr lang="en-US" dirty="0" err="1"/>
              <a:t>Dornbusch</a:t>
            </a:r>
            <a:r>
              <a:rPr lang="en-US" dirty="0"/>
              <a:t> model, the output returns to its original level in the long run</a:t>
            </a:r>
            <a:r>
              <a:rPr lang="en-US" dirty="0" smtClean="0"/>
              <a:t>.</a:t>
            </a:r>
          </a:p>
          <a:p>
            <a:endParaRPr lang="en-US" dirty="0"/>
          </a:p>
          <a:p>
            <a:r>
              <a:rPr lang="en-US" dirty="0" smtClean="0"/>
              <a:t>Also, a monetary expansion increases </a:t>
            </a:r>
            <a:r>
              <a:rPr lang="en-US" dirty="0"/>
              <a:t>welfare both for the country that puts it into practice and for the rest of the world. </a:t>
            </a:r>
            <a:endParaRPr lang="en-US" dirty="0" smtClean="0"/>
          </a:p>
          <a:p>
            <a:endParaRPr lang="en-US" dirty="0"/>
          </a:p>
          <a:p>
            <a:pPr lvl="1"/>
            <a:r>
              <a:rPr lang="en-US" dirty="0" smtClean="0"/>
              <a:t>In </a:t>
            </a:r>
            <a:r>
              <a:rPr lang="en-US" dirty="0"/>
              <a:t>principle, it was believed that the rest of the world would be harmed </a:t>
            </a:r>
            <a:r>
              <a:rPr lang="en-US" dirty="0" smtClean="0"/>
              <a:t>due to the </a:t>
            </a:r>
            <a:r>
              <a:rPr lang="en-US" dirty="0"/>
              <a:t>exchange </a:t>
            </a:r>
            <a:r>
              <a:rPr lang="en-US" dirty="0" smtClean="0"/>
              <a:t>rate depreciation </a:t>
            </a:r>
            <a:r>
              <a:rPr lang="en-US" dirty="0"/>
              <a:t>and a consequent deviation of consumption in favor of domestic goods. </a:t>
            </a:r>
            <a:endParaRPr lang="en-US" dirty="0" smtClean="0"/>
          </a:p>
          <a:p>
            <a:endParaRPr lang="en-US" dirty="0"/>
          </a:p>
          <a:p>
            <a:pPr lvl="1"/>
            <a:r>
              <a:rPr lang="en-US" dirty="0" smtClean="0"/>
              <a:t>They show </a:t>
            </a:r>
            <a:r>
              <a:rPr lang="en-US" dirty="0"/>
              <a:t>that this effect, even though existent, is </a:t>
            </a:r>
            <a:r>
              <a:rPr lang="en-US" dirty="0" smtClean="0"/>
              <a:t>less important </a:t>
            </a:r>
            <a:r>
              <a:rPr lang="en-US" dirty="0" err="1" smtClean="0"/>
              <a:t>th</a:t>
            </a:r>
            <a:r>
              <a:rPr lang="fr-FR" dirty="0" smtClean="0"/>
              <a:t>an </a:t>
            </a:r>
            <a:r>
              <a:rPr lang="en-US" dirty="0" smtClean="0"/>
              <a:t>the </a:t>
            </a:r>
            <a:r>
              <a:rPr lang="en-US" dirty="0"/>
              <a:t>positive effect on aggregate world demand </a:t>
            </a:r>
            <a:r>
              <a:rPr lang="en-US" dirty="0" smtClean="0"/>
              <a:t>when world </a:t>
            </a:r>
            <a:r>
              <a:rPr lang="en-US" dirty="0"/>
              <a:t>production is lower </a:t>
            </a:r>
            <a:r>
              <a:rPr lang="en-US" dirty="0" smtClean="0"/>
              <a:t>than its optimal level </a:t>
            </a:r>
            <a:r>
              <a:rPr lang="en-US" dirty="0"/>
              <a:t>due to the monopoly power of producers.</a:t>
            </a:r>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74</a:t>
            </a:fld>
            <a:endParaRPr lang="pt-BR"/>
          </a:p>
        </p:txBody>
      </p:sp>
      <p:sp>
        <p:nvSpPr>
          <p:cNvPr id="4" name="Titre 3"/>
          <p:cNvSpPr>
            <a:spLocks noGrp="1"/>
          </p:cNvSpPr>
          <p:nvPr>
            <p:ph type="title"/>
          </p:nvPr>
        </p:nvSpPr>
        <p:spPr/>
        <p:txBody>
          <a:bodyPr/>
          <a:lstStyle/>
          <a:p>
            <a:r>
              <a:rPr lang="fr-FR" dirty="0" err="1" smtClean="0"/>
              <a:t>Monetary</a:t>
            </a:r>
            <a:r>
              <a:rPr lang="fr-FR" dirty="0" smtClean="0"/>
              <a:t> model </a:t>
            </a:r>
            <a:r>
              <a:rPr lang="fr-FR" dirty="0" err="1" smtClean="0"/>
              <a:t>with</a:t>
            </a:r>
            <a:r>
              <a:rPr lang="fr-FR" dirty="0" smtClean="0"/>
              <a:t> </a:t>
            </a:r>
            <a:r>
              <a:rPr lang="fr-FR" dirty="0" err="1" smtClean="0"/>
              <a:t>rigid</a:t>
            </a:r>
            <a:r>
              <a:rPr lang="fr-FR" dirty="0" smtClean="0"/>
              <a:t> </a:t>
            </a:r>
            <a:r>
              <a:rPr lang="fr-FR" dirty="0" err="1" smtClean="0"/>
              <a:t>prices</a:t>
            </a:r>
            <a:r>
              <a:rPr lang="fr-FR" dirty="0" smtClean="0"/>
              <a:t> and intertemporal </a:t>
            </a:r>
            <a:r>
              <a:rPr lang="fr-FR" dirty="0" err="1" smtClean="0"/>
              <a:t>Effects</a:t>
            </a:r>
            <a:endParaRPr lang="en-US" dirty="0"/>
          </a:p>
        </p:txBody>
      </p:sp>
    </p:spTree>
    <p:extLst>
      <p:ext uri="{BB962C8B-B14F-4D97-AF65-F5344CB8AC3E}">
        <p14:creationId xmlns:p14="http://schemas.microsoft.com/office/powerpoint/2010/main" val="301143847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20000"/>
          </a:bodyPr>
          <a:lstStyle/>
          <a:p>
            <a:r>
              <a:rPr lang="en-US" dirty="0" smtClean="0"/>
              <a:t>Problem with the model from </a:t>
            </a:r>
            <a:r>
              <a:rPr lang="en-US" dirty="0" err="1" smtClean="0"/>
              <a:t>Obstfeld</a:t>
            </a:r>
            <a:r>
              <a:rPr lang="en-US" dirty="0" smtClean="0"/>
              <a:t> and </a:t>
            </a:r>
            <a:r>
              <a:rPr lang="en-US" dirty="0" err="1" smtClean="0"/>
              <a:t>Rogoff</a:t>
            </a:r>
            <a:r>
              <a:rPr lang="en-US" dirty="0" smtClean="0"/>
              <a:t> (1995): much </a:t>
            </a:r>
            <a:r>
              <a:rPr lang="en-US" dirty="0"/>
              <a:t>more complex than the models presented here. </a:t>
            </a:r>
            <a:r>
              <a:rPr lang="en-US" dirty="0" smtClean="0"/>
              <a:t>	</a:t>
            </a:r>
          </a:p>
          <a:p>
            <a:pPr lvl="1"/>
            <a:r>
              <a:rPr lang="en-US" dirty="0" smtClean="0"/>
              <a:t>not </a:t>
            </a:r>
            <a:r>
              <a:rPr lang="en-US" dirty="0"/>
              <a:t>possible to solve the model analytically, nor to perform a graphic analysis as we have done here. </a:t>
            </a:r>
            <a:endParaRPr lang="en-US" dirty="0" smtClean="0"/>
          </a:p>
          <a:p>
            <a:endParaRPr lang="en-US" dirty="0" smtClean="0"/>
          </a:p>
          <a:p>
            <a:r>
              <a:rPr lang="en-US" dirty="0" smtClean="0"/>
              <a:t>The </a:t>
            </a:r>
            <a:r>
              <a:rPr lang="en-US" dirty="0"/>
              <a:t>extensive literature that was developed based on the model shows that the results are, actually, quite </a:t>
            </a:r>
            <a:r>
              <a:rPr lang="en-US" dirty="0" smtClean="0"/>
              <a:t>sensitive </a:t>
            </a:r>
            <a:r>
              <a:rPr lang="en-US" dirty="0"/>
              <a:t>as to the hypotheses used in relation to </a:t>
            </a:r>
            <a:endParaRPr lang="en-US" dirty="0" smtClean="0"/>
          </a:p>
          <a:p>
            <a:pPr lvl="1"/>
            <a:r>
              <a:rPr lang="en-US" dirty="0" smtClean="0"/>
              <a:t>the </a:t>
            </a:r>
            <a:r>
              <a:rPr lang="en-US" dirty="0"/>
              <a:t>nature of price rigidity, </a:t>
            </a:r>
            <a:endParaRPr lang="en-US" dirty="0" smtClean="0"/>
          </a:p>
          <a:p>
            <a:pPr lvl="2"/>
            <a:r>
              <a:rPr lang="en-US" dirty="0" smtClean="0"/>
              <a:t>the </a:t>
            </a:r>
            <a:r>
              <a:rPr lang="en-US" dirty="0"/>
              <a:t>specification of preferences and </a:t>
            </a:r>
            <a:endParaRPr lang="en-US" dirty="0" smtClean="0"/>
          </a:p>
          <a:p>
            <a:pPr lvl="2"/>
            <a:r>
              <a:rPr lang="en-US" dirty="0" smtClean="0"/>
              <a:t>the </a:t>
            </a:r>
            <a:r>
              <a:rPr lang="en-US" dirty="0"/>
              <a:t>financial </a:t>
            </a:r>
            <a:r>
              <a:rPr lang="en-US" dirty="0" smtClean="0"/>
              <a:t>structure</a:t>
            </a:r>
          </a:p>
          <a:p>
            <a:endParaRPr lang="en-US" dirty="0"/>
          </a:p>
          <a:p>
            <a:r>
              <a:rPr lang="en-US" dirty="0" smtClean="0"/>
              <a:t>In </a:t>
            </a:r>
            <a:r>
              <a:rPr lang="en-US" dirty="0" err="1" smtClean="0"/>
              <a:t>su</a:t>
            </a:r>
            <a:r>
              <a:rPr lang="fr-FR" dirty="0"/>
              <a:t>m</a:t>
            </a:r>
            <a:r>
              <a:rPr lang="en-US" dirty="0" smtClean="0"/>
              <a:t>, </a:t>
            </a:r>
            <a:r>
              <a:rPr lang="en-US" dirty="0"/>
              <a:t>for practical purposes, the </a:t>
            </a:r>
            <a:r>
              <a:rPr lang="en-US" dirty="0" err="1"/>
              <a:t>Mundell</a:t>
            </a:r>
            <a:r>
              <a:rPr lang="en-US" dirty="0"/>
              <a:t>-Fleming and </a:t>
            </a:r>
            <a:r>
              <a:rPr lang="en-US" dirty="0" err="1"/>
              <a:t>Mundell</a:t>
            </a:r>
            <a:r>
              <a:rPr lang="en-US" dirty="0"/>
              <a:t>-Fleming-</a:t>
            </a:r>
            <a:r>
              <a:rPr lang="en-US" dirty="0" err="1"/>
              <a:t>Dornbusch</a:t>
            </a:r>
            <a:r>
              <a:rPr lang="en-US" dirty="0"/>
              <a:t> models remain as relatively simple and efficient alternatives for us to study the main effects of monetary and fiscal policies on exchange rate and income.</a:t>
            </a:r>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75</a:t>
            </a:fld>
            <a:endParaRPr lang="pt-BR"/>
          </a:p>
        </p:txBody>
      </p:sp>
      <p:sp>
        <p:nvSpPr>
          <p:cNvPr id="4" name="Titre 3"/>
          <p:cNvSpPr>
            <a:spLocks noGrp="1"/>
          </p:cNvSpPr>
          <p:nvPr>
            <p:ph type="title"/>
          </p:nvPr>
        </p:nvSpPr>
        <p:spPr/>
        <p:txBody>
          <a:bodyPr/>
          <a:lstStyle/>
          <a:p>
            <a:r>
              <a:rPr lang="fr-FR" dirty="0" err="1"/>
              <a:t>Monetary</a:t>
            </a:r>
            <a:r>
              <a:rPr lang="fr-FR" dirty="0"/>
              <a:t> model </a:t>
            </a:r>
            <a:r>
              <a:rPr lang="fr-FR" dirty="0" err="1"/>
              <a:t>with</a:t>
            </a:r>
            <a:r>
              <a:rPr lang="fr-FR" dirty="0"/>
              <a:t> </a:t>
            </a:r>
            <a:r>
              <a:rPr lang="fr-FR" dirty="0" err="1"/>
              <a:t>rigid</a:t>
            </a:r>
            <a:r>
              <a:rPr lang="fr-FR" dirty="0"/>
              <a:t> </a:t>
            </a:r>
            <a:r>
              <a:rPr lang="fr-FR" dirty="0" err="1"/>
              <a:t>prices</a:t>
            </a:r>
            <a:r>
              <a:rPr lang="fr-FR" dirty="0"/>
              <a:t> and intertemporal </a:t>
            </a:r>
            <a:r>
              <a:rPr lang="fr-FR" dirty="0" err="1"/>
              <a:t>Effects</a:t>
            </a:r>
            <a:endParaRPr lang="en-US" dirty="0"/>
          </a:p>
        </p:txBody>
      </p:sp>
    </p:spTree>
    <p:extLst>
      <p:ext uri="{BB962C8B-B14F-4D97-AF65-F5344CB8AC3E}">
        <p14:creationId xmlns:p14="http://schemas.microsoft.com/office/powerpoint/2010/main" val="2111121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pPr marL="45720" indent="0">
                  <a:buNone/>
                </a:pPr>
                <a:r>
                  <a:rPr lang="en-US" b="1" dirty="0"/>
                  <a:t>The Money Market</a:t>
                </a:r>
                <a:endParaRPr lang="en-US" dirty="0"/>
              </a:p>
              <a:p>
                <a:endParaRPr lang="en-US" dirty="0"/>
              </a:p>
              <a:p>
                <a:endParaRPr lang="en-US" dirty="0" smtClean="0"/>
              </a:p>
              <a:p>
                <a:r>
                  <a:rPr lang="en-US" dirty="0" smtClean="0"/>
                  <a:t>Assumption: demand </a:t>
                </a:r>
                <a:r>
                  <a:rPr lang="en-US" dirty="0"/>
                  <a:t>for money </a:t>
                </a:r>
                <a:r>
                  <a:rPr lang="en-US" dirty="0" err="1" smtClean="0"/>
                  <a:t>isa</a:t>
                </a:r>
                <a:r>
                  <a:rPr lang="en-US" dirty="0" smtClean="0"/>
                  <a:t> </a:t>
                </a:r>
                <a:r>
                  <a:rPr lang="en-US" dirty="0"/>
                  <a:t>linear function, positive in income and negative in interest </a:t>
                </a:r>
                <a:r>
                  <a:rPr lang="en-US" dirty="0" smtClean="0"/>
                  <a:t>rate:</a:t>
                </a:r>
                <a:endParaRPr lang="en-US" dirty="0"/>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𝜂</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𝑡</m:t>
                          </m:r>
                        </m:sub>
                      </m:sSub>
                    </m:oMath>
                  </m:oMathPara>
                </a14:m>
                <a:endParaRPr lang="en-US" dirty="0"/>
              </a:p>
              <a:p>
                <a:endParaRPr lang="en-US" dirty="0"/>
              </a:p>
              <a:p>
                <a:r>
                  <a:rPr lang="en-US" dirty="0"/>
                  <a:t>In Keynesian models, this equation for the money market equilibrium is known as </a:t>
                </a:r>
                <a:r>
                  <a:rPr lang="en-US" i="1" dirty="0"/>
                  <a:t>LM </a:t>
                </a:r>
                <a:r>
                  <a:rPr lang="en-US" dirty="0"/>
                  <a:t>function.</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l="-145" t="-692" r="-94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8</a:t>
            </a:fld>
            <a:endParaRPr lang="pt-BR"/>
          </a:p>
        </p:txBody>
      </p:sp>
      <p:sp>
        <p:nvSpPr>
          <p:cNvPr id="4" name="Titre 3"/>
          <p:cNvSpPr>
            <a:spLocks noGrp="1"/>
          </p:cNvSpPr>
          <p:nvPr>
            <p:ph type="title"/>
          </p:nvPr>
        </p:nvSpPr>
        <p:spPr/>
        <p:txBody>
          <a:bodyPr/>
          <a:lstStyle/>
          <a:p>
            <a:r>
              <a:rPr lang="en-US" dirty="0" smtClean="0"/>
              <a:t>The Money Market</a:t>
            </a:r>
            <a:endParaRPr lang="en-US" dirty="0"/>
          </a:p>
        </p:txBody>
      </p:sp>
    </p:spTree>
    <p:extLst>
      <p:ext uri="{BB962C8B-B14F-4D97-AF65-F5344CB8AC3E}">
        <p14:creationId xmlns:p14="http://schemas.microsoft.com/office/powerpoint/2010/main" val="3572308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pPr marL="45720" indent="0">
                  <a:buNone/>
                </a:pPr>
                <a:r>
                  <a:rPr lang="en-US" b="1" dirty="0"/>
                  <a:t>The </a:t>
                </a:r>
                <a:r>
                  <a:rPr lang="en-US" b="1" dirty="0" smtClean="0"/>
                  <a:t>Assets Market</a:t>
                </a:r>
                <a:endParaRPr lang="en-US" dirty="0"/>
              </a:p>
              <a:p>
                <a:endParaRPr lang="en-US" dirty="0"/>
              </a:p>
              <a:p>
                <a:endParaRPr lang="en-US" dirty="0" smtClean="0"/>
              </a:p>
              <a:p>
                <a:r>
                  <a:rPr lang="en-US" dirty="0" smtClean="0"/>
                  <a:t>Assumptions: </a:t>
                </a:r>
              </a:p>
              <a:p>
                <a:pPr lvl="1"/>
                <a:r>
                  <a:rPr lang="en-US" dirty="0" smtClean="0"/>
                  <a:t>domestic </a:t>
                </a:r>
                <a:r>
                  <a:rPr lang="en-US" dirty="0"/>
                  <a:t>and foreign assets are perfect </a:t>
                </a:r>
                <a:r>
                  <a:rPr lang="en-US" dirty="0" smtClean="0"/>
                  <a:t>substitutes</a:t>
                </a:r>
              </a:p>
              <a:p>
                <a:pPr lvl="1"/>
                <a:r>
                  <a:rPr lang="en-US" dirty="0" smtClean="0"/>
                  <a:t>perfect </a:t>
                </a:r>
                <a:r>
                  <a:rPr lang="en-US" dirty="0"/>
                  <a:t>mobility of capital</a:t>
                </a:r>
                <a:r>
                  <a:rPr lang="en-US" dirty="0" smtClean="0"/>
                  <a:t>,</a:t>
                </a:r>
              </a:p>
              <a:p>
                <a:pPr marL="91440" indent="0">
                  <a:buNone/>
                </a:pPr>
                <a:endParaRPr lang="en-US" dirty="0" smtClean="0"/>
              </a:p>
              <a:p>
                <a:pPr marL="91440" indent="0">
                  <a:buNone/>
                </a:pPr>
                <a:r>
                  <a:rPr lang="en-US" dirty="0" smtClean="0"/>
                  <a:t>=&gt; the </a:t>
                </a:r>
                <a:r>
                  <a:rPr lang="en-US" dirty="0"/>
                  <a:t>uncovered interest rate parity is </a:t>
                </a:r>
                <a:r>
                  <a:rPr lang="en-US" dirty="0" smtClean="0"/>
                  <a:t>satisfied:</a:t>
                </a:r>
                <a:endParaRPr lang="en-US" dirty="0"/>
              </a:p>
              <a:p>
                <a:endParaRPr lang="en-US"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r>
                                <a:rPr lang="en-US" i="1">
                                  <a:latin typeface="Cambria Math" panose="02040503050406030204" pitchFamily="18" charset="0"/>
                                </a:rPr>
                                <m:t>+1</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𝑡</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𝑖</m:t>
                          </m:r>
                        </m:e>
                        <m:sub>
                          <m:r>
                            <a:rPr lang="en-US" i="1">
                              <a:latin typeface="Cambria Math" panose="02040503050406030204" pitchFamily="18" charset="0"/>
                            </a:rPr>
                            <m:t>𝑡</m:t>
                          </m:r>
                        </m:sub>
                        <m:sup>
                          <m:r>
                            <a:rPr lang="en-US" i="1">
                              <a:latin typeface="Cambria Math" panose="02040503050406030204" pitchFamily="18" charset="0"/>
                            </a:rPr>
                            <m:t>∗</m:t>
                          </m:r>
                        </m:sup>
                      </m:sSubSup>
                    </m:oMath>
                  </m:oMathPara>
                </a14:m>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l="-145" t="-69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9</a:t>
            </a:fld>
            <a:endParaRPr lang="pt-BR"/>
          </a:p>
        </p:txBody>
      </p:sp>
      <p:sp>
        <p:nvSpPr>
          <p:cNvPr id="4" name="Titre 3"/>
          <p:cNvSpPr>
            <a:spLocks noGrp="1"/>
          </p:cNvSpPr>
          <p:nvPr>
            <p:ph type="title"/>
          </p:nvPr>
        </p:nvSpPr>
        <p:spPr/>
        <p:txBody>
          <a:bodyPr/>
          <a:lstStyle/>
          <a:p>
            <a:r>
              <a:rPr lang="en-US" dirty="0" smtClean="0"/>
              <a:t>The </a:t>
            </a:r>
            <a:r>
              <a:rPr lang="en-US" dirty="0"/>
              <a:t>Assets </a:t>
            </a:r>
            <a:r>
              <a:rPr lang="en-US" dirty="0" smtClean="0"/>
              <a:t>Markets</a:t>
            </a:r>
            <a:endParaRPr lang="en-US" dirty="0"/>
          </a:p>
        </p:txBody>
      </p:sp>
    </p:spTree>
    <p:extLst>
      <p:ext uri="{BB962C8B-B14F-4D97-AF65-F5344CB8AC3E}">
        <p14:creationId xmlns:p14="http://schemas.microsoft.com/office/powerpoint/2010/main" val="5986570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ad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rad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ad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1908</TotalTime>
  <Words>4168</Words>
  <Application>Microsoft Office PowerPoint</Application>
  <PresentationFormat>Affichage à l'écran (4:3)</PresentationFormat>
  <Paragraphs>679</Paragraphs>
  <Slides>75</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75</vt:i4>
      </vt:variant>
    </vt:vector>
  </HeadingPairs>
  <TitlesOfParts>
    <vt:vector size="83" baseType="lpstr">
      <vt:lpstr>Calibri</vt:lpstr>
      <vt:lpstr>Cambria Math</vt:lpstr>
      <vt:lpstr>Franklin Gothic Medium</vt:lpstr>
      <vt:lpstr>Symbol</vt:lpstr>
      <vt:lpstr>Times New Roman</vt:lpstr>
      <vt:lpstr>Wingdings</vt:lpstr>
      <vt:lpstr>Wingdings 2</vt:lpstr>
      <vt:lpstr>Grade</vt:lpstr>
      <vt:lpstr>Principles of International Finance and Open Economy Macroeconomics</vt:lpstr>
      <vt:lpstr>Chapter 7 Macroeconomic Policies and Exchange Rate  in the Short-Run </vt:lpstr>
      <vt:lpstr>Introduction</vt:lpstr>
      <vt:lpstr>Introduction</vt:lpstr>
      <vt:lpstr>Plan</vt:lpstr>
      <vt:lpstr>Plan</vt:lpstr>
      <vt:lpstr>Rigid Prices:  The Mundell-Fleming Model </vt:lpstr>
      <vt:lpstr>The Money Market</vt:lpstr>
      <vt:lpstr>The Assets Markets</vt:lpstr>
      <vt:lpstr>The Goods Market</vt:lpstr>
      <vt:lpstr>The Goods Market</vt:lpstr>
      <vt:lpstr>The Goods Market</vt:lpstr>
      <vt:lpstr>The Goods Market: Consumption</vt:lpstr>
      <vt:lpstr>The Goods Market: Consumption</vt:lpstr>
      <vt:lpstr>The Goods Market: Investment</vt:lpstr>
      <vt:lpstr>The Goods Market: Trade Balance</vt:lpstr>
      <vt:lpstr>RER and Trade Balance:  A Dose of Reality</vt:lpstr>
      <vt:lpstr>RER and Trade Balance:  A Dose of Reality</vt:lpstr>
      <vt:lpstr>RER and Trade Balance:  A Dose of Reality</vt:lpstr>
      <vt:lpstr>RER and Trade Balance:  A Dose of Reality</vt:lpstr>
      <vt:lpstr>The Marshall-Lerner Condition</vt:lpstr>
      <vt:lpstr>The Marshall-Lerner Condition</vt:lpstr>
      <vt:lpstr>J-Curve</vt:lpstr>
      <vt:lpstr>Graphic Representation  and Equilibrium</vt:lpstr>
      <vt:lpstr>Equilibrium in  the mundell Fleming Model</vt:lpstr>
      <vt:lpstr>IS curve</vt:lpstr>
      <vt:lpstr>Lm Curve</vt:lpstr>
      <vt:lpstr>Interest Parity Curve</vt:lpstr>
      <vt:lpstr>Interest Parity Curve</vt:lpstr>
      <vt:lpstr>Steady-state equilibrium</vt:lpstr>
      <vt:lpstr>Monetary and Fiscal Policies under Fixed and Floating  Exchange Rate Regimes</vt:lpstr>
      <vt:lpstr>Monetary and Fiscal Policies under Fixed and Floating  Exchange Rate Regimes</vt:lpstr>
      <vt:lpstr>Floating Exchange Rate Regime: Permanent Fiscal Expansion</vt:lpstr>
      <vt:lpstr>Floating Exchange Rate Regime: Permanent Fiscal Expansion</vt:lpstr>
      <vt:lpstr>Floating Exchange Rate Regime: Permanent Fiscal Expansion</vt:lpstr>
      <vt:lpstr>Permanent Fiscal Expansion under a Floating Exchange Rate Regime</vt:lpstr>
      <vt:lpstr>Floating Exchange Rate Regime: Permanent Monetary Expansion</vt:lpstr>
      <vt:lpstr>Floating Exchange Rate Regime: Permanent Monetary Expansion</vt:lpstr>
      <vt:lpstr>Permanent Monetary Expansion under a Floating Exchange Rate Regime</vt:lpstr>
      <vt:lpstr>Fixed Exchange Rate Regime: Permanent Fiscal Expansion</vt:lpstr>
      <vt:lpstr>Permanent Fiscal Expansion under a Fixed Exchange Rate Regime</vt:lpstr>
      <vt:lpstr>Fixed Exchange Rate Regime: Permanent Monetary Expansion</vt:lpstr>
      <vt:lpstr>Fixed Exchange Rate Regime: Permanent Monetary Expansion</vt:lpstr>
      <vt:lpstr>Permanent Monetary Expansion under a Fixed Exchange Rate Regime</vt:lpstr>
      <vt:lpstr>Summary of Results</vt:lpstr>
      <vt:lpstr>Plan</vt:lpstr>
      <vt:lpstr>Sticky Prices: The Mundell-Fleming-Dornbusch Model</vt:lpstr>
      <vt:lpstr>Money and Assets Markets</vt:lpstr>
      <vt:lpstr>The Goods Market</vt:lpstr>
      <vt:lpstr>The Goods Market</vt:lpstr>
      <vt:lpstr>The Goods Market</vt:lpstr>
      <vt:lpstr>The Goods Market</vt:lpstr>
      <vt:lpstr>Price Dynamics</vt:lpstr>
      <vt:lpstr>Real Exchange Rate Dynamics</vt:lpstr>
      <vt:lpstr>Nominal Exchange Rate Dynamics</vt:lpstr>
      <vt:lpstr>Equilibrium</vt:lpstr>
      <vt:lpstr>Equilibrium in the  Mundell-Fleming-Dornbusch Model</vt:lpstr>
      <vt:lpstr>Equilibrium</vt:lpstr>
      <vt:lpstr>Equilibrium</vt:lpstr>
      <vt:lpstr>Steady State</vt:lpstr>
      <vt:lpstr>Steady State and Equilibrium Paths</vt:lpstr>
      <vt:lpstr>Steady State and Equilibrium Paths</vt:lpstr>
      <vt:lpstr>Impact of an Expansionist  Monetary Policy</vt:lpstr>
      <vt:lpstr>Présentation PowerPoint</vt:lpstr>
      <vt:lpstr>Expansionist Monetary Policy in the Mundell-Fleming-Dornbusch Model</vt:lpstr>
      <vt:lpstr>Exchange Rate Overshooting</vt:lpstr>
      <vt:lpstr>Exchange Rate Overshooting</vt:lpstr>
      <vt:lpstr>Mundell-Fleming vs. Dornbusch</vt:lpstr>
      <vt:lpstr>Plan</vt:lpstr>
      <vt:lpstr>Monetary Models with Price Rigidity: Their Uses and Limitations</vt:lpstr>
      <vt:lpstr>Monetary Models with Price Rigidity: No Microfoundations</vt:lpstr>
      <vt:lpstr>Monetary Models with Price Rigidity: Intertemporal considerations</vt:lpstr>
      <vt:lpstr>Monetary Models with Price Rigidity: intertemporal budget constraint</vt:lpstr>
      <vt:lpstr>Monetary model with rigid prices and intertemporal Effects</vt:lpstr>
      <vt:lpstr>Monetary model with rigid prices and intertemporal Effects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International Finance and Open Economy Macroeconomics</dc:title>
  <dc:creator>ncepge</dc:creator>
  <cp:lastModifiedBy>Cristina Terra</cp:lastModifiedBy>
  <cp:revision>104</cp:revision>
  <dcterms:created xsi:type="dcterms:W3CDTF">2015-05-06T19:47:20Z</dcterms:created>
  <dcterms:modified xsi:type="dcterms:W3CDTF">2015-07-19T19:02:32Z</dcterms:modified>
</cp:coreProperties>
</file>